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63" r:id="rId5"/>
    <p:sldId id="285" r:id="rId6"/>
    <p:sldId id="261" r:id="rId7"/>
    <p:sldId id="286" r:id="rId8"/>
    <p:sldId id="287" r:id="rId9"/>
    <p:sldId id="262" r:id="rId10"/>
    <p:sldId id="264" r:id="rId11"/>
    <p:sldId id="288" r:id="rId12"/>
    <p:sldId id="265" r:id="rId13"/>
    <p:sldId id="289" r:id="rId14"/>
    <p:sldId id="266" r:id="rId15"/>
    <p:sldId id="290" r:id="rId16"/>
    <p:sldId id="267" r:id="rId17"/>
    <p:sldId id="291" r:id="rId18"/>
    <p:sldId id="268" r:id="rId19"/>
    <p:sldId id="292" r:id="rId20"/>
    <p:sldId id="269" r:id="rId21"/>
    <p:sldId id="293" r:id="rId22"/>
    <p:sldId id="260" r:id="rId23"/>
    <p:sldId id="272" r:id="rId24"/>
    <p:sldId id="270" r:id="rId25"/>
    <p:sldId id="276" r:id="rId26"/>
    <p:sldId id="274" r:id="rId27"/>
    <p:sldId id="277" r:id="rId28"/>
    <p:sldId id="257" r:id="rId29"/>
    <p:sldId id="294" r:id="rId30"/>
    <p:sldId id="295" r:id="rId31"/>
    <p:sldId id="278" r:id="rId32"/>
    <p:sldId id="296" r:id="rId33"/>
    <p:sldId id="297" r:id="rId34"/>
    <p:sldId id="279" r:id="rId35"/>
    <p:sldId id="298" r:id="rId36"/>
    <p:sldId id="299" r:id="rId37"/>
    <p:sldId id="300" r:id="rId38"/>
    <p:sldId id="301" r:id="rId39"/>
    <p:sldId id="280" r:id="rId40"/>
    <p:sldId id="281" r:id="rId41"/>
    <p:sldId id="283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" y="1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D7D21-4B09-49D4-B692-9FE8F02A00A1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1530C-6F7B-47A0-BCCC-636FFC4871F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9501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some time to go through some more features</a:t>
            </a:r>
          </a:p>
          <a:p>
            <a:r>
              <a:rPr lang="en-US" dirty="0"/>
              <a:t>No need to do imputation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4467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4358D-7C4F-756B-B7C0-D1083F16C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73847-5F57-DC04-9465-3DB89CC39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66B13-12F9-4F70-F5B2-4D2997E71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160 sampled to 80MB to obtain student.csv to fit the submission file system. Sampled again to 40MB for adequate size and speed</a:t>
            </a:r>
          </a:p>
          <a:p>
            <a:r>
              <a:rPr lang="en-US" dirty="0"/>
              <a:t>No need to do </a:t>
            </a:r>
            <a:r>
              <a:rPr lang="en-NZ" dirty="0"/>
              <a:t>Data Cleaning. No </a:t>
            </a:r>
            <a:r>
              <a:rPr lang="en-NZ" dirty="0" err="1"/>
              <a:t>impuration</a:t>
            </a:r>
            <a:endParaRPr lang="en-NZ" dirty="0"/>
          </a:p>
          <a:p>
            <a:r>
              <a:rPr lang="en-NZ" dirty="0"/>
              <a:t>No need to remove outliers fairly within distribution</a:t>
            </a:r>
          </a:p>
          <a:p>
            <a:endParaRPr lang="en-NZ" dirty="0"/>
          </a:p>
          <a:p>
            <a:r>
              <a:rPr lang="en-NZ" dirty="0"/>
              <a:t>One thing I could improve is to show an image of the </a:t>
            </a:r>
            <a:r>
              <a:rPr lang="en-NZ" dirty="0" err="1"/>
              <a:t>preprocessed</a:t>
            </a:r>
            <a:r>
              <a:rPr lang="en-NZ" dirty="0"/>
              <a:t> data</a:t>
            </a:r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2E663-899D-0EC1-C8B0-E7CDEB4E8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689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0E63-C5D5-54E1-893C-5E033ED95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542884-E7B7-51F8-68A8-CDA26E69D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C66B-673E-A559-CE30-771B0B0DB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Luckily </a:t>
            </a:r>
            <a:r>
              <a:rPr lang="en-US" dirty="0" err="1"/>
              <a:t>SparkML</a:t>
            </a:r>
            <a:r>
              <a:rPr lang="en-US" dirty="0"/>
              <a:t> regressors are limited to these and a few obscure and specific ones that are beyond scope (not yet learned) or irrelevant to the task:</a:t>
            </a:r>
          </a:p>
          <a:p>
            <a:pPr rtl="0"/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Survival regression</a:t>
            </a:r>
            <a:endParaRPr lang="en-NZ" b="0" dirty="0">
              <a:effectLst/>
            </a:endParaRPr>
          </a:p>
          <a:p>
            <a:pPr rtl="0"/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Isotonic regression</a:t>
            </a:r>
            <a:endParaRPr lang="en-NZ" b="0" dirty="0">
              <a:effectLst/>
            </a:endParaRPr>
          </a:p>
          <a:p>
            <a:pPr rtl="0"/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Factorization machines regressor</a:t>
            </a:r>
            <a:endParaRPr lang="en-NZ" b="0" dirty="0">
              <a:effectLst/>
            </a:endParaRPr>
          </a:p>
          <a:p>
            <a:br>
              <a:rPr lang="en-NZ" dirty="0"/>
            </a:b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C553E-E7C3-C499-0035-6B825CCBC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86100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70EF3-15E3-41B3-7E55-A07B9DD37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D987D-3ECD-6285-8CC5-924A679A6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26A077-D4DF-69A3-0B8F-3C651384E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Luckily </a:t>
            </a:r>
            <a:r>
              <a:rPr lang="en-US" dirty="0" err="1"/>
              <a:t>SparkML</a:t>
            </a:r>
            <a:r>
              <a:rPr lang="en-US" dirty="0"/>
              <a:t> regressors are limited to these and a few obscure and specific ones that are beyond scope (not yet learned) or irrelevant to the task:</a:t>
            </a:r>
          </a:p>
          <a:p>
            <a:pPr rtl="0"/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Survival regression</a:t>
            </a:r>
            <a:endParaRPr lang="en-NZ" b="0" dirty="0">
              <a:effectLst/>
            </a:endParaRPr>
          </a:p>
          <a:p>
            <a:pPr rtl="0"/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Isotonic regression</a:t>
            </a:r>
            <a:endParaRPr lang="en-NZ" b="0" dirty="0">
              <a:effectLst/>
            </a:endParaRPr>
          </a:p>
          <a:p>
            <a:pPr rtl="0"/>
            <a:r>
              <a:rPr lang="en-NZ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Factorization machines regressor</a:t>
            </a:r>
            <a:endParaRPr lang="en-NZ" b="0" dirty="0">
              <a:effectLst/>
            </a:endParaRPr>
          </a:p>
          <a:p>
            <a:br>
              <a:rPr lang="en-NZ" dirty="0"/>
            </a:b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D03F5-7180-9826-F94B-3ED46D197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55157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 Tree is overfitting, makes sense because just one.</a:t>
            </a:r>
            <a:br>
              <a:rPr lang="en-US" dirty="0"/>
            </a:br>
            <a:r>
              <a:rPr lang="en-US" sz="1200" dirty="0"/>
              <a:t>This leads to higher memory usage and</a:t>
            </a:r>
            <a:br>
              <a:rPr lang="en-US" sz="1200" dirty="0"/>
            </a:br>
            <a:r>
              <a:rPr lang="en-US" sz="1200" dirty="0"/>
              <a:t>slower operations downstream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want to know which features are responsible for getting better grades, PCA eliminates this interpretability</a:t>
            </a:r>
          </a:p>
          <a:p>
            <a:endParaRPr lang="en-US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9828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A6D18-ADEA-30F8-B744-22766B3C0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2D760-D883-5294-53A7-88D327F4E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DE817-A6BD-9B0B-315E-CD148EB8B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 Tree is overfitting, makes sense because just one.</a:t>
            </a:r>
            <a:br>
              <a:rPr lang="en-US" dirty="0"/>
            </a:br>
            <a:r>
              <a:rPr lang="en-US" sz="1200" dirty="0"/>
              <a:t>This leads to higher memory usage and</a:t>
            </a:r>
            <a:br>
              <a:rPr lang="en-US" sz="1200" dirty="0"/>
            </a:br>
            <a:r>
              <a:rPr lang="en-US" sz="1200" dirty="0"/>
              <a:t>slower operations downstream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want to know which features are responsible for getting better grades, PCA eliminates this interpretability</a:t>
            </a:r>
          </a:p>
          <a:p>
            <a:endParaRPr lang="en-US" dirty="0"/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08987-5C5B-254F-15F1-3B3428CBB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3017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FFD83-833E-A85A-675B-706C44E8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F50C65-BA6A-DA2C-8797-7D291ECBF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67D73-1EE9-6E64-A42E-913267AF5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 Tree is overfitting, makes sense because just one.</a:t>
            </a:r>
            <a:br>
              <a:rPr lang="en-US" dirty="0"/>
            </a:br>
            <a:r>
              <a:rPr lang="en-US" sz="1200" dirty="0"/>
              <a:t>This leads to higher memory usage and</a:t>
            </a:r>
            <a:br>
              <a:rPr lang="en-US" sz="1200" dirty="0"/>
            </a:br>
            <a:r>
              <a:rPr lang="en-US" sz="1200" dirty="0"/>
              <a:t>slower operations downstream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want to know which features are responsible for getting better grades, PCA eliminates this interpretability</a:t>
            </a:r>
          </a:p>
          <a:p>
            <a:endParaRPr lang="en-US" dirty="0"/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A2F66-096C-F55B-6271-B58A7BD75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1869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30633-C878-F083-63D2-4D749DE3D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CEB0F-E32D-48FE-5447-C9E851851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4A96E3-2813-5B4D-B10F-23F05FCF0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 Tree is overfitting, makes sense because just one.</a:t>
            </a:r>
            <a:br>
              <a:rPr lang="en-US" dirty="0"/>
            </a:br>
            <a:r>
              <a:rPr lang="en-US" sz="1200" dirty="0"/>
              <a:t>This leads to higher memory usage and</a:t>
            </a:r>
            <a:br>
              <a:rPr lang="en-US" sz="1200" dirty="0"/>
            </a:br>
            <a:r>
              <a:rPr lang="en-US" sz="1200" dirty="0"/>
              <a:t>slower operations downstream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want to know which features are responsible for getting better grades, PCA eliminates this interpretability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Regularization helps fight </a:t>
            </a:r>
            <a:r>
              <a:rPr lang="en-US" b="1" dirty="0"/>
              <a:t>overfitting to noise</a:t>
            </a:r>
            <a:r>
              <a:rPr lang="en-US" dirty="0"/>
              <a:t>.</a:t>
            </a:r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E636D-7A9B-12BA-7C9C-818FAAE23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239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D7B0-BDB1-15C2-ED4B-5E5EDABD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86A27-914C-E70E-616A-C6525D811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A2765-25E9-A327-F14F-34748586E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 Tree is overfitting, makes sense because just one.</a:t>
            </a:r>
            <a:br>
              <a:rPr lang="en-US" dirty="0"/>
            </a:br>
            <a:r>
              <a:rPr lang="en-US" sz="1200" dirty="0"/>
              <a:t>This leads to higher memory usage and</a:t>
            </a:r>
            <a:br>
              <a:rPr lang="en-US" sz="1200" dirty="0"/>
            </a:br>
            <a:r>
              <a:rPr lang="en-US" sz="1200" dirty="0"/>
              <a:t>slower operations downstream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want to know which features are responsible for getting better grades, PCA eliminates this interpretability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Regularization helps fight </a:t>
            </a:r>
            <a:r>
              <a:rPr lang="en-US" b="1" dirty="0"/>
              <a:t>overfitting to noise</a:t>
            </a:r>
            <a:r>
              <a:rPr lang="en-US" dirty="0"/>
              <a:t>.</a:t>
            </a:r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9E27C-86DC-540D-C551-98A222E01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01881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6A7F-B77F-0089-DF70-3F0AEFFE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A353A-6124-C781-312F-5D93D9945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84696-10D0-5093-15DD-D1AD51EC4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 Tree is overfitting, makes sense because just one.</a:t>
            </a:r>
            <a:br>
              <a:rPr lang="en-US" dirty="0"/>
            </a:br>
            <a:r>
              <a:rPr lang="en-US" sz="1200" dirty="0"/>
              <a:t>This leads to higher memory usage and</a:t>
            </a:r>
            <a:br>
              <a:rPr lang="en-US" sz="1200" dirty="0"/>
            </a:br>
            <a:r>
              <a:rPr lang="en-US" sz="1200" dirty="0"/>
              <a:t>slower operations downstream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want to know which features are responsible for getting better grades, PCA eliminates this interpretability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Regularization helps fight </a:t>
            </a:r>
            <a:r>
              <a:rPr lang="en-US" b="1" dirty="0"/>
              <a:t>overfitting to noise</a:t>
            </a:r>
            <a:r>
              <a:rPr lang="en-US" dirty="0"/>
              <a:t>.</a:t>
            </a:r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2B4CF-F56D-15EE-4BD4-2E0F84E27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93304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33573-207D-F21E-901F-19F2D2C5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E45EFF-8528-83AC-861C-33A6E67D9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15077E-AC78-BEF0-E363-65ECBCC70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reframed as classification into ranges 0-1, 1-2, 2-3, 3-4, the model would work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33087-2CD5-F193-2DF8-76A06661E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9761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66594-0939-3902-974D-D952B4BBF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DBD14D-18FE-885A-A9D3-37F5D9CB0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C9485-2148-5834-45ED-6C00F947A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some time to go through some more features</a:t>
            </a:r>
          </a:p>
          <a:p>
            <a:r>
              <a:rPr lang="en-US" dirty="0"/>
              <a:t>No need to do imputation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86F5F-27E0-5C25-F8C5-18C5D346F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81300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2B25-E2C9-F21D-DF55-ED517DBF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C78BF-87A6-EC84-8776-3C0A1DC107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50BB9-CE48-5507-EC7B-25CAF7878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reframed as classification into ranges 0-1, 1-2, 2-3, 3-4, the model would work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0AF25-B558-1AD6-81B0-98C7E2DCE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7337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39FCC-8444-EE0A-38B5-19C388BAA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DAD0A1-2359-7C74-FEA6-5253EBB23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A316C5-ADAF-4CA1-E1F3-61E66489C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reframed as classification into ranges 0-1, 1-2, 2-3, 3-4, the model would work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7541B-E089-CD4D-917F-5CFD6CAB9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505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49D8E-2204-3A6F-16D4-7D61931C3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29DE9-BF91-279B-F6D6-1D8E7BA25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B2FE1-6DCD-3E56-9E37-E83DDCDF9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reframed as classification into ranges 0-1, 1-2, 2-3, 3-4, the model would work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E8C09-E063-CB94-13B7-39B77248E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37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161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out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TestScore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30 to 100 but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AttendanceRate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0-1.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Scaling ensures that all features contribute equally to the model, preventing features with larger scales from dominating the learning process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scaling is less effective for data that is not normally distributed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dirty="0"/>
          </a:p>
          <a:p>
            <a:r>
              <a:rPr lang="en-US" sz="1200" dirty="0"/>
              <a:t>The distribution of integer-based features are used to</a:t>
            </a:r>
            <a:br>
              <a:rPr lang="en-US" sz="1200" dirty="0"/>
            </a:br>
            <a:r>
              <a:rPr lang="en-US" sz="1200" dirty="0"/>
              <a:t>inform the balance of values in their representation.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70662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04BD-80EB-DDAA-4EF2-510A1458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2921E-C28C-87F9-5056-FD6E9A7E0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1C2C4-6E8F-F82C-CEE1-C800B55FB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out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TestScore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30 to 100 but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AttendanceRate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0-1.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Scaling ensures that all features contribute equally to the model, preventing features with larger scales from dominating the learning process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scaling is less effective for data that is not normally distributed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dirty="0"/>
          </a:p>
          <a:p>
            <a:r>
              <a:rPr lang="en-US" sz="1200" dirty="0"/>
              <a:t>The distribution of integer-based features are used to</a:t>
            </a:r>
            <a:br>
              <a:rPr lang="en-US" sz="1200" dirty="0"/>
            </a:br>
            <a:r>
              <a:rPr lang="en-US" sz="1200" dirty="0"/>
              <a:t>inform the balance of values in their representation.</a:t>
            </a:r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092CD-F57A-5630-CA81-722DA38E8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03394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7314B-89CC-A0CB-1C99-0B330183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DE302-BA28-3006-EFB9-B77C2B4BC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5E7F7-4600-9D20-5F8A-813E84024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some time to go through some more features</a:t>
            </a:r>
          </a:p>
          <a:p>
            <a:r>
              <a:rPr lang="en-US" dirty="0"/>
              <a:t>No need to do imputation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4CF69-99A2-483C-8AA8-FF4CC64B3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3804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2CC14-76A9-9BE3-A4A8-17BEF5185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590C9-5283-582E-DD0F-A2E483A485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DF1B6-CFFC-7A4F-4BC0-7927F2169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some time to go through some more features</a:t>
            </a:r>
          </a:p>
          <a:p>
            <a:r>
              <a:rPr lang="en-US" dirty="0"/>
              <a:t>No need to do imputation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DEC4C-96D7-8800-2BE3-8167AB56F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791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FC688-B8AF-E565-D7F1-3AFC358BF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04DE8-7CEA-B40A-A624-1FB1B574F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7DD89-8E0F-1751-FFA7-FDD4BB82B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160 sampled to 80MB to obtain student.csv to fit the submission file system. Sampled again to 40MB for adequate size and speed</a:t>
            </a:r>
          </a:p>
          <a:p>
            <a:r>
              <a:rPr lang="en-US" dirty="0"/>
              <a:t>No need to do </a:t>
            </a:r>
            <a:r>
              <a:rPr lang="en-NZ" dirty="0"/>
              <a:t>Data Cleaning. No </a:t>
            </a:r>
            <a:r>
              <a:rPr lang="en-NZ" dirty="0" err="1"/>
              <a:t>impuration</a:t>
            </a:r>
            <a:endParaRPr lang="en-NZ" dirty="0"/>
          </a:p>
          <a:p>
            <a:r>
              <a:rPr lang="en-NZ" dirty="0"/>
              <a:t>No need to remove outliers fairly within distribution</a:t>
            </a:r>
          </a:p>
          <a:p>
            <a:endParaRPr lang="en-NZ" dirty="0"/>
          </a:p>
          <a:p>
            <a:r>
              <a:rPr lang="en-NZ" dirty="0"/>
              <a:t>One thing I could improve is to show an image of the </a:t>
            </a:r>
            <a:r>
              <a:rPr lang="en-NZ" dirty="0" err="1"/>
              <a:t>preprocessed</a:t>
            </a:r>
            <a:r>
              <a:rPr lang="en-NZ" dirty="0"/>
              <a:t> data</a:t>
            </a:r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D515F-223F-5FFC-1088-8FA971967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2207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3064F-A5C2-2D7D-80D9-0929EDDDB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4E625-CC0F-C0AA-4053-7B2C0C33D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0369C-0060-A9FD-9690-73966C23E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160 sampled to 80MB to obtain student.csv to fit the submission file system. Sampled again to 40MB for adequate size and speed</a:t>
            </a:r>
          </a:p>
          <a:p>
            <a:r>
              <a:rPr lang="en-US" dirty="0"/>
              <a:t>No need to do </a:t>
            </a:r>
            <a:r>
              <a:rPr lang="en-NZ" dirty="0"/>
              <a:t>Data Cleaning. No </a:t>
            </a:r>
            <a:r>
              <a:rPr lang="en-NZ" dirty="0" err="1"/>
              <a:t>impuration</a:t>
            </a:r>
            <a:endParaRPr lang="en-NZ" dirty="0"/>
          </a:p>
          <a:p>
            <a:r>
              <a:rPr lang="en-NZ" dirty="0"/>
              <a:t>No need to remove outliers fairly within distribution</a:t>
            </a:r>
          </a:p>
          <a:p>
            <a:endParaRPr lang="en-NZ" dirty="0"/>
          </a:p>
          <a:p>
            <a:r>
              <a:rPr lang="en-NZ" dirty="0"/>
              <a:t>One thing I could improve is to show an image of the </a:t>
            </a:r>
            <a:r>
              <a:rPr lang="en-NZ" dirty="0" err="1"/>
              <a:t>preprocessed</a:t>
            </a:r>
            <a:r>
              <a:rPr lang="en-NZ" dirty="0"/>
              <a:t> data</a:t>
            </a:r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8B468-B340-5416-EB59-62D73379F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7275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005CA-B4CF-0F39-6F37-AE418AAB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3998A-F6F1-9F9F-B6AD-BF23A64CD5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25E60-8745-147B-00C3-FF1C376D6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160 sampled to 80MB to obtain student.csv to fit the submission file system. Sampled again to 40MB for adequate size and speed</a:t>
            </a:r>
          </a:p>
          <a:p>
            <a:r>
              <a:rPr lang="en-US" dirty="0"/>
              <a:t>No need to do </a:t>
            </a:r>
            <a:r>
              <a:rPr lang="en-NZ" dirty="0"/>
              <a:t>Data Cleaning. No </a:t>
            </a:r>
            <a:r>
              <a:rPr lang="en-NZ" dirty="0" err="1"/>
              <a:t>impuration</a:t>
            </a:r>
            <a:endParaRPr lang="en-NZ" dirty="0"/>
          </a:p>
          <a:p>
            <a:r>
              <a:rPr lang="en-NZ" dirty="0"/>
              <a:t>No need to remove outliers fairly within distribution</a:t>
            </a:r>
          </a:p>
          <a:p>
            <a:endParaRPr lang="en-NZ" dirty="0"/>
          </a:p>
          <a:p>
            <a:r>
              <a:rPr lang="en-NZ" dirty="0"/>
              <a:t>One thing I could improve is to show an image of the </a:t>
            </a:r>
            <a:r>
              <a:rPr lang="en-NZ" dirty="0" err="1"/>
              <a:t>preprocessed</a:t>
            </a:r>
            <a:r>
              <a:rPr lang="en-NZ" dirty="0"/>
              <a:t> data</a:t>
            </a:r>
          </a:p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88983-063A-DA2C-5DCF-5AC560E73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530C-6F7B-47A0-BCCC-636FFC4871F7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80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8EDE-D25E-F1E0-5ABB-A0DCF81C4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AA4B9-2EFD-AB08-738F-44EAF89D8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B9233-7DA8-70C6-4C39-F8F0E4E0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BAAE-88D1-EB8A-3CE0-E923B517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C318-3334-E530-BF8D-5AF2FB69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146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C0CA-3CA2-E9F3-BE05-47EAC146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D2BB0-2163-0B7B-539C-9AA321D4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9DD02-F61B-27E1-AA72-174705F8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E101A-07D2-0F8D-94C6-86E1D5CA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FF90E-5CCF-6938-1764-F9FFFD14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445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0FB34F-37FC-3999-719C-029109AF9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A3080-6C3F-9BDA-88F4-032E51E27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FD87D-75E0-ED3C-D3F2-1AACA174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961B1-2B4A-D072-5C37-1555584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951D6-2ADA-23A8-916A-55918ABC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1297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97E7-EC11-A2CE-C5BB-42698A13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475E-48D6-92DD-D2A4-CA50A6728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6BF0-136D-ED7A-D9A3-2E3441BE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E2EF7-2E49-778E-2F38-7851E00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419D8-964D-095B-7F37-AB5718C2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127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1C84-DCB5-F031-BEC1-3478D691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2ECBD-0D99-2F55-0FC2-FCF8D38D0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B4B97-3E77-DF2C-DD86-0187BDF4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6FA26-D987-B19A-BFCD-907A71F3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3DBF-65E0-8274-BCD8-4231B6C2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515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D566-69F2-FADA-8E33-B5761799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D0DD-B637-1165-ACC0-8FDCBFFFE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4918A-2574-9801-F191-C720EBE52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C06D4-3F47-C7C7-F95B-A2C1AD84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61835-DCD4-336B-04C0-3E3A09AB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B2D1E-EBA0-AFDB-1ACE-B640FEF2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248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720E-9A65-B8B0-F76A-C6FD45DA4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AEACE-9E74-4827-C64D-226B2D11F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E5B74-D31C-3CFB-EB5C-F22D318FC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E03B3-448D-6B50-CB63-199B44676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C6BE0-61CE-8CD5-EF4D-DB0CC9942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ADCDED-24B4-74A6-8FB3-2B8A2503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AC49CA-9406-8BC0-8209-E0251C26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41FE9-F00F-BDB9-8F4F-F8390A75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223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3A31-0670-41C4-C8F5-ADE843C9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5DEF0-E434-9A65-9C67-43A45DCF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0E92B-E515-838B-D5CF-3ACFAA38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2D5B7-D6A7-F4EC-AF1F-8152B6F9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48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C28D63-64D4-2CA7-8DB1-D7267EF0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1C2C1-E6B0-D5BD-79A3-C8D3DB830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54D47-B729-D3D5-DCF3-6F731B97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766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BCB4-2133-DA83-738C-5FC89759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C62A2-A70C-3F5A-0719-BCA71EA88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21434-ED37-99DF-F92D-E5B7A8859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FC941-340C-CC12-C647-AD9FEAB7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B808B-4D8C-63D2-D8F2-6818CFDDB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60C19-8EC3-416D-4833-C4C7E453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2463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152F-712A-A09E-ED76-F9038157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F35799-99C2-9782-BA23-2DF6AB94D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B63D3-97F7-77EA-3D28-D4B6CF77C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D9CB4-EA30-B8FF-535E-AE4F93E0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1617C-B838-384D-D137-51447F35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26B83-3640-1CAE-66F7-8C53994C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1577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122338-2BEF-0F9A-508C-CCF4560C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689BB-43BC-B28B-6AE4-CC1A5A1B2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0B268-A0A7-9844-04EA-69B142249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4AC2E-7A56-4FBF-B84A-F4EECF37CFDC}" type="datetimeFigureOut">
              <a:rPr lang="en-NZ" smtClean="0"/>
              <a:t>10/06/2025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ED677-CDC2-5BA2-02B0-8BA630EC5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F30F4-74FE-2C12-8A9A-DD490A218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77A46-C8C5-485D-9830-E0495DC142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921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7CD26-062C-AD90-0EE5-73E1FF4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6302860D-ACA5-497B-FAA9-71B23E43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6089C-7829-1D33-C924-5E676016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663700"/>
            <a:ext cx="6035040" cy="2012950"/>
          </a:xfrm>
        </p:spPr>
        <p:txBody>
          <a:bodyPr anchor="b">
            <a:normAutofit/>
          </a:bodyPr>
          <a:lstStyle/>
          <a:p>
            <a:r>
              <a:rPr lang="en-NZ" b="1" dirty="0"/>
              <a:t>Predicting Student Performance using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85578-881E-DB11-9A75-454EEF8FB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4356100"/>
            <a:ext cx="6035041" cy="1953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Emmanuel De Vera</a:t>
            </a:r>
          </a:p>
          <a:p>
            <a:pPr marL="0" indent="0">
              <a:buNone/>
            </a:pPr>
            <a:r>
              <a:rPr lang="en-US" sz="1800" dirty="0"/>
              <a:t>16/06/25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A hand drawing a step of stairs&#10;&#10;AI-generated content may be incorrect.">
            <a:extLst>
              <a:ext uri="{FF2B5EF4-FFF2-40B4-BE49-F238E27FC236}">
                <a16:creationId xmlns:a16="http://schemas.microsoft.com/office/drawing/2014/main" id="{6474381E-65A9-421C-F635-6B308D4FB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4" r="112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6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0054-2C21-D388-49D9-CB9592B0A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65A30-67C1-C0D2-1BDB-D6E792CAC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531" y="2508249"/>
            <a:ext cx="6189780" cy="36603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Feature Distribution:</a:t>
            </a:r>
          </a:p>
          <a:p>
            <a:r>
              <a:rPr lang="en-US" sz="1800" dirty="0"/>
              <a:t>The distribution of numerical features was plotted to inform the scaling strategy used in later preprocessing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Addressing Data Leakage:</a:t>
            </a:r>
          </a:p>
          <a:p>
            <a:r>
              <a:rPr lang="en-US" sz="1800" dirty="0"/>
              <a:t>EDA is fine prior to train/test splitting as these are </a:t>
            </a:r>
            <a:br>
              <a:rPr lang="en-US" sz="1800" dirty="0"/>
            </a:br>
            <a:r>
              <a:rPr lang="en-US" sz="1800" dirty="0"/>
              <a:t>data-agnostic operations not involving model training</a:t>
            </a:r>
          </a:p>
          <a:p>
            <a:r>
              <a:rPr lang="en-US" sz="1800" dirty="0"/>
              <a:t>Splitting is done prior to pre-processing to ensure statistics like mean for scaling are only calculated from the train set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03FA08-165A-A5EC-1F9C-BE63C2E38334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Exploratory</a:t>
            </a:r>
          </a:p>
          <a:p>
            <a:r>
              <a:rPr lang="en-NZ" b="1" dirty="0"/>
              <a:t>Data Analysis</a:t>
            </a:r>
          </a:p>
        </p:txBody>
      </p:sp>
      <p:pic>
        <p:nvPicPr>
          <p:cNvPr id="4" name="Picture 3" descr="A group of graphs showing different sizes and shapes&#10;&#10;AI-generated content may be incorrect.">
            <a:extLst>
              <a:ext uri="{FF2B5EF4-FFF2-40B4-BE49-F238E27FC236}">
                <a16:creationId xmlns:a16="http://schemas.microsoft.com/office/drawing/2014/main" id="{12D730A2-A684-AA85-823B-1B7BB319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7"/>
          <a:stretch>
            <a:fillRect/>
          </a:stretch>
        </p:blipFill>
        <p:spPr>
          <a:xfrm>
            <a:off x="530221" y="1100540"/>
            <a:ext cx="4492816" cy="4829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4428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9F8-783B-33E8-8F0B-8E25A8D2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A5ED9-BA44-4E45-9591-6E180841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531" y="2006601"/>
            <a:ext cx="6189780" cy="41620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</a:t>
            </a:r>
            <a:r>
              <a:rPr lang="en-US" sz="1800" b="1" dirty="0" err="1"/>
              <a:t>Stem_Ratio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600" i="1" dirty="0"/>
              <a:t>((</a:t>
            </a:r>
            <a:r>
              <a:rPr lang="en-US" sz="1600" i="1" dirty="0" err="1"/>
              <a:t>TestScore_Math</a:t>
            </a:r>
            <a:r>
              <a:rPr lang="en-US" sz="1600" i="1" dirty="0"/>
              <a:t> + </a:t>
            </a:r>
            <a:r>
              <a:rPr lang="en-US" sz="1600" i="1" dirty="0" err="1"/>
              <a:t>TestScore_Science</a:t>
            </a:r>
            <a:r>
              <a:rPr lang="en-US" sz="1600" i="1" dirty="0"/>
              <a:t>) / 2) / </a:t>
            </a:r>
            <a:r>
              <a:rPr lang="en-US" sz="1600" i="1" dirty="0" err="1"/>
              <a:t>TestScore_Reading</a:t>
            </a:r>
            <a:endParaRPr lang="en-US" sz="1600" i="1" dirty="0"/>
          </a:p>
          <a:p>
            <a:r>
              <a:rPr lang="en-US" sz="1600" b="1" dirty="0"/>
              <a:t>Purpose: </a:t>
            </a:r>
            <a:r>
              <a:rPr lang="en-US" sz="1600" dirty="0"/>
              <a:t>Quantify a student’s relative strength in STEM </a:t>
            </a:r>
            <a:br>
              <a:rPr lang="en-US" sz="1600" dirty="0"/>
            </a:br>
            <a:r>
              <a:rPr lang="en-US" sz="1600" dirty="0"/>
              <a:t>subjects compared to their reading/writing ability</a:t>
            </a:r>
          </a:p>
          <a:p>
            <a:r>
              <a:rPr lang="en-US" sz="1600" b="1" dirty="0"/>
              <a:t>Example: </a:t>
            </a:r>
            <a:r>
              <a:rPr lang="en-US" sz="1600" dirty="0"/>
              <a:t>1.12 (Student scores higher amid STEM subjects)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C031F9-2A4D-E313-139B-6372236C898B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Feature Engineering</a:t>
            </a:r>
          </a:p>
          <a:p>
            <a:endParaRPr lang="en-NZ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3D2AF8-4511-8268-35E5-292206AE3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95051"/>
            <a:ext cx="3810835" cy="492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E9091D-4854-9A58-3AF2-C4B248EBBF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59"/>
          <a:stretch>
            <a:fillRect/>
          </a:stretch>
        </p:blipFill>
        <p:spPr>
          <a:xfrm>
            <a:off x="774700" y="995051"/>
            <a:ext cx="3810834" cy="49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5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DD336-B5FF-97EB-2B84-94364AD3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22D31-624C-36A8-327D-5BDB8E92B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531" y="2006601"/>
            <a:ext cx="6189780" cy="41620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</a:t>
            </a:r>
            <a:r>
              <a:rPr lang="en-US" sz="1800" b="1" dirty="0" err="1"/>
              <a:t>Stem_Ratio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600" i="1" dirty="0"/>
              <a:t>((</a:t>
            </a:r>
            <a:r>
              <a:rPr lang="en-US" sz="1600" i="1" dirty="0" err="1"/>
              <a:t>TestScore_Math</a:t>
            </a:r>
            <a:r>
              <a:rPr lang="en-US" sz="1600" i="1" dirty="0"/>
              <a:t> + </a:t>
            </a:r>
            <a:r>
              <a:rPr lang="en-US" sz="1600" i="1" dirty="0" err="1"/>
              <a:t>TestScore_Science</a:t>
            </a:r>
            <a:r>
              <a:rPr lang="en-US" sz="1600" i="1" dirty="0"/>
              <a:t>) / 2) / </a:t>
            </a:r>
            <a:r>
              <a:rPr lang="en-US" sz="1600" i="1" dirty="0" err="1"/>
              <a:t>TestScore_Reading</a:t>
            </a:r>
            <a:endParaRPr lang="en-US" sz="1600" i="1" dirty="0"/>
          </a:p>
          <a:p>
            <a:r>
              <a:rPr lang="en-US" sz="1600" b="1" dirty="0"/>
              <a:t>Purpose: </a:t>
            </a:r>
            <a:r>
              <a:rPr lang="en-US" sz="1600" dirty="0"/>
              <a:t>Quantify a student’s relative strength in STEM </a:t>
            </a:r>
            <a:br>
              <a:rPr lang="en-US" sz="1600" dirty="0"/>
            </a:br>
            <a:r>
              <a:rPr lang="en-US" sz="1600" dirty="0"/>
              <a:t>subjects compared to their reading/writing ability</a:t>
            </a:r>
          </a:p>
          <a:p>
            <a:r>
              <a:rPr lang="en-US" sz="1600" b="1" dirty="0"/>
              <a:t>Example: </a:t>
            </a:r>
            <a:r>
              <a:rPr lang="en-US" sz="1600" dirty="0"/>
              <a:t>1.12 (Student scores higher amid STEM subjects)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2. </a:t>
            </a:r>
            <a:r>
              <a:rPr lang="en-US" sz="1600" b="1" dirty="0" err="1"/>
              <a:t>TestScore_AVG</a:t>
            </a:r>
            <a:r>
              <a:rPr lang="en-US" sz="1600" b="1" dirty="0"/>
              <a:t>:</a:t>
            </a:r>
          </a:p>
          <a:p>
            <a:pPr marL="0" indent="0">
              <a:buNone/>
            </a:pPr>
            <a:r>
              <a:rPr lang="en-US" sz="1600" i="1" dirty="0"/>
              <a:t>(</a:t>
            </a:r>
            <a:r>
              <a:rPr lang="en-US" sz="1600" i="1" dirty="0" err="1"/>
              <a:t>TestScore_Math</a:t>
            </a:r>
            <a:r>
              <a:rPr lang="en-US" sz="1600" i="1" dirty="0"/>
              <a:t> + </a:t>
            </a:r>
            <a:r>
              <a:rPr lang="en-US" sz="1600" i="1" dirty="0" err="1"/>
              <a:t>TestScore_Science</a:t>
            </a:r>
            <a:r>
              <a:rPr lang="en-US" sz="1600" i="1" dirty="0"/>
              <a:t> + </a:t>
            </a:r>
            <a:r>
              <a:rPr lang="en-US" sz="1600" i="1" dirty="0" err="1"/>
              <a:t>TestScore_Reading</a:t>
            </a:r>
            <a:r>
              <a:rPr lang="en-US" sz="1600" i="1" dirty="0"/>
              <a:t>) / 3</a:t>
            </a:r>
          </a:p>
          <a:p>
            <a:r>
              <a:rPr lang="en-US" sz="1600" b="1" dirty="0"/>
              <a:t>Purpose</a:t>
            </a:r>
            <a:r>
              <a:rPr lang="en-US" sz="1600" dirty="0"/>
              <a:t>: Quantify Charles Spearman’s 1904 study “Students </a:t>
            </a:r>
            <a:br>
              <a:rPr lang="en-US" sz="1600" dirty="0"/>
            </a:br>
            <a:r>
              <a:rPr lang="en-US" sz="1600" dirty="0"/>
              <a:t>who did well in one subject, tended to do well in them all”</a:t>
            </a:r>
            <a:endParaRPr lang="en-US" sz="1800" dirty="0"/>
          </a:p>
          <a:p>
            <a:r>
              <a:rPr lang="en-US" sz="1600" b="1" dirty="0"/>
              <a:t>Reference</a:t>
            </a:r>
            <a:r>
              <a:rPr lang="en-US" sz="1600" dirty="0"/>
              <a:t>: </a:t>
            </a:r>
            <a:r>
              <a:rPr lang="en-US" sz="16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Veritasium</a:t>
            </a: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I took an IQ Test (YouTube) 08/04/23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17933D-3819-EBCB-2BAA-BAB2651EEA63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Feature Engineering</a:t>
            </a:r>
          </a:p>
          <a:p>
            <a:endParaRPr lang="en-NZ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23ECBD-B9B1-3EF1-2CC0-7B0FBC7BC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95051"/>
            <a:ext cx="3810835" cy="492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793D35-4A6A-CC78-049E-0526E53DD5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959"/>
          <a:stretch>
            <a:fillRect/>
          </a:stretch>
        </p:blipFill>
        <p:spPr>
          <a:xfrm>
            <a:off x="774700" y="995051"/>
            <a:ext cx="3810834" cy="49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AD27B-2386-2E23-6A95-7DBA186E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706FC6-BF90-10B7-3327-E0A5CF63FB3D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Data Preprocessing</a:t>
            </a:r>
          </a:p>
          <a:p>
            <a:endParaRPr lang="en-NZ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39E222-0542-B8B6-1C3B-D9FFD1AC4A22}"/>
              </a:ext>
            </a:extLst>
          </p:cNvPr>
          <p:cNvSpPr txBox="1">
            <a:spLocks/>
          </p:cNvSpPr>
          <p:nvPr/>
        </p:nvSpPr>
        <p:spPr>
          <a:xfrm>
            <a:off x="5378451" y="2006601"/>
            <a:ext cx="6118860" cy="4162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Data Splitting:</a:t>
            </a:r>
          </a:p>
          <a:p>
            <a:r>
              <a:rPr lang="en-US" sz="1600" dirty="0"/>
              <a:t>160MB validation.csv sampled to 40MB (~250,000)</a:t>
            </a:r>
          </a:p>
          <a:p>
            <a:r>
              <a:rPr lang="en-US" sz="1600" dirty="0"/>
              <a:t>0.8 Train to 0.2 Test split </a:t>
            </a:r>
            <a:r>
              <a:rPr lang="en-US" sz="1600" i="1" dirty="0"/>
              <a:t>(Reverse Pareto Principle)</a:t>
            </a:r>
          </a:p>
          <a:p>
            <a:r>
              <a:rPr lang="en-US" sz="1600" dirty="0"/>
              <a:t>~200,000 training instances to ~50,000 testing instances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F181E5-40BA-E8AC-76D6-B022B307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9" y="947354"/>
            <a:ext cx="4155466" cy="4843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479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269E0-088C-556C-9638-DDAFF4DC1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4CD01F4-157C-267C-F2BE-B033648D1B93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Data Preprocessing</a:t>
            </a:r>
          </a:p>
          <a:p>
            <a:endParaRPr lang="en-NZ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219EE1-7CC8-8705-252E-882CF4073AC5}"/>
              </a:ext>
            </a:extLst>
          </p:cNvPr>
          <p:cNvSpPr txBox="1">
            <a:spLocks/>
          </p:cNvSpPr>
          <p:nvPr/>
        </p:nvSpPr>
        <p:spPr>
          <a:xfrm>
            <a:off x="5378451" y="2006601"/>
            <a:ext cx="6118860" cy="4162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Data Splitting:</a:t>
            </a:r>
          </a:p>
          <a:p>
            <a:r>
              <a:rPr lang="en-US" sz="1600" dirty="0"/>
              <a:t>160MB validation.csv sampled to 40MB (~250,000)</a:t>
            </a:r>
          </a:p>
          <a:p>
            <a:r>
              <a:rPr lang="en-US" sz="1600" dirty="0"/>
              <a:t>0.8 Train to 0.2 Test split </a:t>
            </a:r>
            <a:r>
              <a:rPr lang="en-US" sz="1600" i="1" dirty="0"/>
              <a:t>(Reverse Pareto Principle)</a:t>
            </a:r>
          </a:p>
          <a:p>
            <a:r>
              <a:rPr lang="en-US" sz="1600" dirty="0"/>
              <a:t>~200,000 training instances to ~50,000 testing instances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Feature Transformation:</a:t>
            </a:r>
          </a:p>
          <a:p>
            <a:r>
              <a:rPr lang="en-US" sz="1600" dirty="0" err="1"/>
              <a:t>StringIndexer</a:t>
            </a:r>
            <a:r>
              <a:rPr lang="en-US" sz="1600" dirty="0"/>
              <a:t> and </a:t>
            </a:r>
            <a:r>
              <a:rPr lang="en-US" sz="1600" dirty="0" err="1"/>
              <a:t>OneHotEncoder</a:t>
            </a:r>
            <a:r>
              <a:rPr lang="en-US" sz="1600" dirty="0"/>
              <a:t> for Categorical features</a:t>
            </a:r>
            <a:br>
              <a:rPr lang="en-US" sz="1600" dirty="0"/>
            </a:br>
            <a:r>
              <a:rPr lang="en-US" sz="1600" i="1" dirty="0"/>
              <a:t>(Expands 5 categorical features into 18 One-hot features)</a:t>
            </a:r>
          </a:p>
          <a:p>
            <a:r>
              <a:rPr lang="en-NZ" sz="1600" dirty="0" err="1"/>
              <a:t>VectorAssembler</a:t>
            </a:r>
            <a:r>
              <a:rPr lang="en-NZ" sz="1600" dirty="0"/>
              <a:t> to convert all (now numerical) features</a:t>
            </a:r>
            <a:br>
              <a:rPr lang="en-NZ" sz="1600" dirty="0"/>
            </a:br>
            <a:r>
              <a:rPr lang="en-NZ" sz="1600" dirty="0"/>
              <a:t>into vector format which is required for </a:t>
            </a:r>
            <a:r>
              <a:rPr lang="en-NZ" sz="1600" dirty="0" err="1"/>
              <a:t>PySpark’s</a:t>
            </a:r>
            <a:r>
              <a:rPr lang="en-NZ" sz="1600" dirty="0"/>
              <a:t> </a:t>
            </a:r>
            <a:r>
              <a:rPr lang="en-NZ" sz="1600" dirty="0" err="1"/>
              <a:t>Mlib</a:t>
            </a:r>
            <a:endParaRPr lang="en-NZ" sz="1600" dirty="0"/>
          </a:p>
          <a:p>
            <a:r>
              <a:rPr lang="en-NZ" sz="1600" dirty="0" err="1"/>
              <a:t>StandardScaler</a:t>
            </a:r>
            <a:r>
              <a:rPr lang="en-NZ" sz="1600" dirty="0"/>
              <a:t> over </a:t>
            </a:r>
            <a:r>
              <a:rPr lang="en-NZ" sz="1600" dirty="0" err="1"/>
              <a:t>MinMaxScaler</a:t>
            </a:r>
            <a:r>
              <a:rPr lang="en-NZ" sz="1600" dirty="0"/>
              <a:t> informed by EDA </a:t>
            </a:r>
            <a:br>
              <a:rPr lang="en-NZ" sz="1600" dirty="0"/>
            </a:br>
            <a:r>
              <a:rPr lang="en-NZ" sz="1600" dirty="0"/>
              <a:t>to ensure </a:t>
            </a:r>
            <a:r>
              <a:rPr lang="en-US" sz="1600" dirty="0"/>
              <a:t>features contribute equally to the model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86AD51-45F7-FBF0-970D-CF2C6E2E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9" y="947354"/>
            <a:ext cx="4155466" cy="4843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62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217B4-757B-FA52-1496-43E448AD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192B59B-344D-6C39-F5AF-E83EBD66C1C2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Data Preprocessing</a:t>
            </a:r>
          </a:p>
          <a:p>
            <a:endParaRPr lang="en-NZ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5B86A2-5045-1420-7B50-1DA121B9651C}"/>
              </a:ext>
            </a:extLst>
          </p:cNvPr>
          <p:cNvSpPr txBox="1">
            <a:spLocks/>
          </p:cNvSpPr>
          <p:nvPr/>
        </p:nvSpPr>
        <p:spPr>
          <a:xfrm>
            <a:off x="5378451" y="2006601"/>
            <a:ext cx="6118860" cy="4162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Principal Component Analysis:</a:t>
            </a:r>
          </a:p>
          <a:p>
            <a:r>
              <a:rPr lang="en-US" sz="1600" dirty="0"/>
              <a:t>Transform the training set through a pipeline to be fit for PCA</a:t>
            </a:r>
          </a:p>
          <a:p>
            <a:r>
              <a:rPr lang="en-US" sz="1600" dirty="0"/>
              <a:t>Extract the cumulative explained variance for each added PC</a:t>
            </a:r>
          </a:p>
          <a:p>
            <a:r>
              <a:rPr lang="en-US" sz="1600" dirty="0"/>
              <a:t>Choose the smallest k such that the target EV is satisfied</a:t>
            </a:r>
          </a:p>
          <a:p>
            <a:r>
              <a:rPr lang="en-US" sz="1600" dirty="0"/>
              <a:t>PCA is defined again with the optimal k found, ready for use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5A0AB6-EA28-D728-2287-D9929AA5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317"/>
          <a:stretch>
            <a:fillRect/>
          </a:stretch>
        </p:blipFill>
        <p:spPr>
          <a:xfrm>
            <a:off x="758169" y="5080000"/>
            <a:ext cx="4155466" cy="71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3A5DF3CF-8867-DC3A-0F4D-455066944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" y="2120307"/>
            <a:ext cx="4152905" cy="2768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115339-EB53-9E76-6686-981AE909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79" y="1001586"/>
            <a:ext cx="4152905" cy="903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3755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E43A6-FA9E-4B14-8F93-89AF41C8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7FF910F-825F-9A21-E3D5-45D3CC9F882D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Data Preprocessing</a:t>
            </a:r>
          </a:p>
          <a:p>
            <a:endParaRPr lang="en-NZ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98B2F9-803E-8282-2E27-525B6BFF3655}"/>
              </a:ext>
            </a:extLst>
          </p:cNvPr>
          <p:cNvSpPr txBox="1">
            <a:spLocks/>
          </p:cNvSpPr>
          <p:nvPr/>
        </p:nvSpPr>
        <p:spPr>
          <a:xfrm>
            <a:off x="5378451" y="2006601"/>
            <a:ext cx="6118860" cy="4162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Principal Component Analysis:</a:t>
            </a:r>
          </a:p>
          <a:p>
            <a:r>
              <a:rPr lang="en-US" sz="1600" dirty="0"/>
              <a:t>Transform the training set through a pipeline to be fit for PCA</a:t>
            </a:r>
          </a:p>
          <a:p>
            <a:r>
              <a:rPr lang="en-US" sz="1600" dirty="0"/>
              <a:t>Extract the cumulative explained variance for each added PC</a:t>
            </a:r>
          </a:p>
          <a:p>
            <a:r>
              <a:rPr lang="en-US" sz="1600" dirty="0"/>
              <a:t>Choose the smallest k such that the target EV is satisfied</a:t>
            </a:r>
          </a:p>
          <a:p>
            <a:r>
              <a:rPr lang="en-US" sz="1600" dirty="0"/>
              <a:t>PCA is defined again with the optimal k found, ready for use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Program Mode of Operation: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A33B66-58C7-A88A-82CC-7E6D15AF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317"/>
          <a:stretch>
            <a:fillRect/>
          </a:stretch>
        </p:blipFill>
        <p:spPr>
          <a:xfrm>
            <a:off x="758169" y="5080000"/>
            <a:ext cx="4155466" cy="71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E386FE18-A118-9067-6D47-B75CD1C77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30" y="2120307"/>
            <a:ext cx="4152905" cy="2768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8577B7-E5A3-56A7-D9DC-EB34C7781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79" y="1001586"/>
            <a:ext cx="4152905" cy="903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370B7E-FF58-2A60-86BC-F7BAE66EA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540" y="4545343"/>
            <a:ext cx="5633741" cy="1245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91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ABC69-0D29-7E85-3341-F11A0D4AF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73C5402-A962-47CE-35A9-87F6E979D885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Spark ML Regressors</a:t>
            </a:r>
          </a:p>
          <a:p>
            <a:endParaRPr lang="en-NZ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B475E6-6AE8-EDC2-2174-5AD8404C52C0}"/>
              </a:ext>
            </a:extLst>
          </p:cNvPr>
          <p:cNvSpPr txBox="1">
            <a:spLocks/>
          </p:cNvSpPr>
          <p:nvPr/>
        </p:nvSpPr>
        <p:spPr>
          <a:xfrm>
            <a:off x="5378451" y="2006601"/>
            <a:ext cx="6118860" cy="4162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Motivation:</a:t>
            </a:r>
          </a:p>
          <a:p>
            <a:r>
              <a:rPr lang="en-US" sz="1600" dirty="0"/>
              <a:t>Some regressors are better at capturing simple linear patterns</a:t>
            </a:r>
          </a:p>
          <a:p>
            <a:r>
              <a:rPr lang="en-US" sz="1600" dirty="0"/>
              <a:t>Others excel at learning non-linear relationships/interactions </a:t>
            </a:r>
          </a:p>
          <a:p>
            <a:r>
              <a:rPr lang="en-US" sz="1600" dirty="0"/>
              <a:t>Testing a variety of model gives insight into underlying structure</a:t>
            </a:r>
          </a:p>
          <a:p>
            <a:r>
              <a:rPr lang="en-US" sz="1600" dirty="0"/>
              <a:t>Identify the best regressor to be taken for further fine tuning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5387-7EFD-3059-82A2-20C260437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1" y="1021924"/>
            <a:ext cx="4218692" cy="4623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941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14C4A-0A3A-FF4C-02AD-F1663A190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C9205EF-40EC-4AAF-CA83-E825C4E4BE2F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Spark ML Regressors</a:t>
            </a:r>
          </a:p>
          <a:p>
            <a:endParaRPr lang="en-NZ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1275FC-9B00-E653-9E44-10AB981FF859}"/>
              </a:ext>
            </a:extLst>
          </p:cNvPr>
          <p:cNvSpPr txBox="1">
            <a:spLocks/>
          </p:cNvSpPr>
          <p:nvPr/>
        </p:nvSpPr>
        <p:spPr>
          <a:xfrm>
            <a:off x="5378451" y="2006601"/>
            <a:ext cx="6118860" cy="4162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Motivation:</a:t>
            </a:r>
          </a:p>
          <a:p>
            <a:r>
              <a:rPr lang="en-US" sz="1600" dirty="0"/>
              <a:t>Some regressors are better at capturing simple linear patterns</a:t>
            </a:r>
          </a:p>
          <a:p>
            <a:r>
              <a:rPr lang="en-US" sz="1600" dirty="0"/>
              <a:t>Others excel at learning non-linear relationships/interactions </a:t>
            </a:r>
          </a:p>
          <a:p>
            <a:r>
              <a:rPr lang="en-US" sz="1600" dirty="0"/>
              <a:t>Testing a variety of models gives insight into underlying structure</a:t>
            </a:r>
          </a:p>
          <a:p>
            <a:r>
              <a:rPr lang="en-US" sz="1600" dirty="0"/>
              <a:t>Identify the best regressor to be taken for further fine tuning</a:t>
            </a:r>
          </a:p>
          <a:p>
            <a:endParaRPr lang="en-US" sz="1600" b="1" dirty="0"/>
          </a:p>
          <a:p>
            <a:pPr marL="0" indent="0">
              <a:buNone/>
            </a:pPr>
            <a:r>
              <a:rPr lang="en-US" sz="1800" b="1" dirty="0"/>
              <a:t>Evaluators: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600" dirty="0"/>
          </a:p>
          <a:p>
            <a:endParaRPr lang="en-US" sz="200" dirty="0"/>
          </a:p>
          <a:p>
            <a:r>
              <a:rPr lang="en-US" sz="1600" dirty="0"/>
              <a:t>Elapsed Time is also measured </a:t>
            </a:r>
            <a:r>
              <a:rPr lang="en-US" sz="1600" i="1" dirty="0"/>
              <a:t>(before fitting to after prediction)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F90B0-4925-0F3C-66BF-870E97A7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1" y="1021924"/>
            <a:ext cx="4218692" cy="4623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16C8DA-C5C8-1730-DB67-F9808EB6C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33" y="4573518"/>
            <a:ext cx="5598154" cy="621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5508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6E6E2-AA8D-F145-6661-0AA28A78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CB72AC-F924-20DC-2B4A-91CDF8CEAB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7010" r="7010"/>
          <a:stretch>
            <a:fillRect/>
          </a:stretch>
        </p:blipFill>
        <p:spPr>
          <a:xfrm>
            <a:off x="2517914" y="501650"/>
            <a:ext cx="7156174" cy="585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02664-B094-9B2A-6510-5E9467DC26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7010" r="71416"/>
          <a:stretch>
            <a:fillRect/>
          </a:stretch>
        </p:blipFill>
        <p:spPr>
          <a:xfrm>
            <a:off x="2517913" y="501650"/>
            <a:ext cx="179567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1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CCB34-EECB-1666-4CC1-430EBBB5F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AAD1-EAE9-0B06-2113-E97CA1CA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NZ" b="1" dirty="0"/>
              <a:t>Task Statement</a:t>
            </a:r>
            <a:br>
              <a:rPr lang="en-NZ" b="1" dirty="0"/>
            </a:br>
            <a:r>
              <a:rPr lang="en-NZ" b="1" dirty="0"/>
              <a:t>and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8730-1F5F-6A18-BA3A-5E3F5BA9D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Goal: </a:t>
            </a:r>
            <a:r>
              <a:rPr lang="en-US" sz="1800" dirty="0"/>
              <a:t>Can we predict a student’s GPA based on their academic, behavioral, and social background?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pic>
        <p:nvPicPr>
          <p:cNvPr id="5" name="Picture 4" descr="A hand drawing a step of stairs&#10;&#10;AI-generated content may be incorrect.">
            <a:extLst>
              <a:ext uri="{FF2B5EF4-FFF2-40B4-BE49-F238E27FC236}">
                <a16:creationId xmlns:a16="http://schemas.microsoft.com/office/drawing/2014/main" id="{AD8646B5-BDCC-235C-9971-A29CF7580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4" r="112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4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0D3B6-25D4-4B50-9CB4-4877F57E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65698A-5082-3DA7-EA8C-4F18325D8B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8346" r="50000"/>
          <a:stretch>
            <a:fillRect/>
          </a:stretch>
        </p:blipFill>
        <p:spPr>
          <a:xfrm>
            <a:off x="4293703" y="501650"/>
            <a:ext cx="1802296" cy="585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093D6-2F63-BC07-A1AA-DFC48CD8D2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7010" r="7010"/>
          <a:stretch>
            <a:fillRect/>
          </a:stretch>
        </p:blipFill>
        <p:spPr>
          <a:xfrm>
            <a:off x="2517914" y="501650"/>
            <a:ext cx="7156174" cy="585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1990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850A-5BB5-4D54-4BFE-ED7B0CB0C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235DD8-8032-1BC3-BA69-6BE1C0ED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49363" r="28745"/>
          <a:stretch>
            <a:fillRect/>
          </a:stretch>
        </p:blipFill>
        <p:spPr>
          <a:xfrm>
            <a:off x="6042990" y="501650"/>
            <a:ext cx="1822175" cy="585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73ACC-B0ED-1002-8025-106D04B0F9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7010" r="7010"/>
          <a:stretch>
            <a:fillRect/>
          </a:stretch>
        </p:blipFill>
        <p:spPr>
          <a:xfrm>
            <a:off x="2517914" y="501650"/>
            <a:ext cx="7156174" cy="585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973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685FF-3BE0-9C6A-0736-B8EF65DD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40DDE1-2F65-A689-472C-5095F896FF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7010" r="7010"/>
          <a:stretch>
            <a:fillRect/>
          </a:stretch>
        </p:blipFill>
        <p:spPr>
          <a:xfrm>
            <a:off x="2517914" y="501650"/>
            <a:ext cx="7156174" cy="585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42D653-270A-9ECB-FB76-321E4688A0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70619" r="7011"/>
          <a:stretch>
            <a:fillRect/>
          </a:stretch>
        </p:blipFill>
        <p:spPr>
          <a:xfrm>
            <a:off x="7812158" y="501650"/>
            <a:ext cx="1861928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1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0B9AC-083F-094A-4E17-B51B5689F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9F53E-02D6-44D3-CA8E-200412CE25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7010" r="7010"/>
          <a:stretch>
            <a:fillRect/>
          </a:stretch>
        </p:blipFill>
        <p:spPr>
          <a:xfrm>
            <a:off x="2517914" y="501650"/>
            <a:ext cx="7156174" cy="585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861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66CC-3034-D58E-A040-7A355F206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5C8523-D0C9-86F2-7CE0-9C1DB581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l="7010" r="7010"/>
          <a:stretch>
            <a:fillRect/>
          </a:stretch>
        </p:blipFill>
        <p:spPr>
          <a:xfrm>
            <a:off x="2517914" y="501650"/>
            <a:ext cx="7156174" cy="585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3C6CC0-3BA2-2613-31E7-00971B934B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7011" r="7011"/>
          <a:stretch>
            <a:fillRect/>
          </a:stretch>
        </p:blipFill>
        <p:spPr>
          <a:xfrm>
            <a:off x="2517912" y="501650"/>
            <a:ext cx="7156174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4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28C48-7392-C54F-2304-07EBD005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EA4EF7D-C2E8-2E60-AF10-BEB6E8D00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931311"/>
            <a:ext cx="5943600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348201-A7CB-70A6-863B-69DD6859F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2805112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C15F5A4-72EC-1EF6-C03D-A6B84525E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4678914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CCEE67-800A-7AD5-16A7-EDE070F8A17F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84FC185-FCF0-8643-D1FC-7A09035E9847}"/>
              </a:ext>
            </a:extLst>
          </p:cNvPr>
          <p:cNvSpPr txBox="1">
            <a:spLocks/>
          </p:cNvSpPr>
          <p:nvPr/>
        </p:nvSpPr>
        <p:spPr>
          <a:xfrm>
            <a:off x="2874517" y="2552282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No PCA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811750-E09E-8EE1-798D-51FCDA3990C1}"/>
              </a:ext>
            </a:extLst>
          </p:cNvPr>
          <p:cNvSpPr txBox="1">
            <a:spLocks/>
          </p:cNvSpPr>
          <p:nvPr/>
        </p:nvSpPr>
        <p:spPr>
          <a:xfrm>
            <a:off x="2874517" y="62782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No Scaling / No PCA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D14406-1EC6-1B06-BD25-27774794CF10}"/>
              </a:ext>
            </a:extLst>
          </p:cNvPr>
          <p:cNvSpPr txBox="1">
            <a:spLocks/>
          </p:cNvSpPr>
          <p:nvPr/>
        </p:nvSpPr>
        <p:spPr>
          <a:xfrm>
            <a:off x="2874517" y="440703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PCA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753C228-BC13-1B63-C887-FACDAC3581D3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Scaling had </a:t>
            </a:r>
            <a:r>
              <a:rPr lang="en-US" sz="1600" b="1" dirty="0"/>
              <a:t>no impact</a:t>
            </a:r>
            <a:r>
              <a:rPr lang="en-US" sz="1600" dirty="0"/>
              <a:t> on performance but added marginal computational overhead</a:t>
            </a:r>
          </a:p>
          <a:p>
            <a:r>
              <a:rPr lang="en-US" sz="1600" dirty="0"/>
              <a:t>Expected with scale-invariant tree models</a:t>
            </a:r>
            <a:br>
              <a:rPr lang="en-US" sz="1600" dirty="0"/>
            </a:br>
            <a:r>
              <a:rPr lang="en-US" sz="1600" dirty="0"/>
              <a:t>but quite surprising for distance-based LR</a:t>
            </a:r>
          </a:p>
        </p:txBody>
      </p:sp>
    </p:spTree>
    <p:extLst>
      <p:ext uri="{BB962C8B-B14F-4D97-AF65-F5344CB8AC3E}">
        <p14:creationId xmlns:p14="http://schemas.microsoft.com/office/powerpoint/2010/main" val="4081842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DDBEF-A9C2-C08B-9440-B326A717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9F460A-EDAB-9988-A7A3-9E0E0D59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931311"/>
            <a:ext cx="5943600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30DC47D-2F6D-82AF-D177-9E7255F4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2805112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20EB62C-745C-C6CD-8630-F0A537FA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4678914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6363CE5-D9B4-B519-8395-AA35CCA65B47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5827C6-0BD4-322B-7D49-0C11D3CD3283}"/>
              </a:ext>
            </a:extLst>
          </p:cNvPr>
          <p:cNvSpPr txBox="1">
            <a:spLocks/>
          </p:cNvSpPr>
          <p:nvPr/>
        </p:nvSpPr>
        <p:spPr>
          <a:xfrm>
            <a:off x="2874517" y="2552282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No PCA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A2850B-CE88-4DAC-2419-F52093E2D223}"/>
              </a:ext>
            </a:extLst>
          </p:cNvPr>
          <p:cNvSpPr txBox="1">
            <a:spLocks/>
          </p:cNvSpPr>
          <p:nvPr/>
        </p:nvSpPr>
        <p:spPr>
          <a:xfrm>
            <a:off x="2874517" y="62782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No Scaling / No PCA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3CB06EC-198F-2ED1-BD84-EC311FCEB7DB}"/>
              </a:ext>
            </a:extLst>
          </p:cNvPr>
          <p:cNvSpPr txBox="1">
            <a:spLocks/>
          </p:cNvSpPr>
          <p:nvPr/>
        </p:nvSpPr>
        <p:spPr>
          <a:xfrm>
            <a:off x="2874517" y="440703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PCA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067BE5-9713-3B0D-6D47-4A867F25A701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Scaling had </a:t>
            </a:r>
            <a:r>
              <a:rPr lang="en-US" sz="1600" b="1" dirty="0"/>
              <a:t>no impact</a:t>
            </a:r>
            <a:r>
              <a:rPr lang="en-US" sz="1600" dirty="0"/>
              <a:t> on performance but added marginal computational overhead</a:t>
            </a:r>
          </a:p>
          <a:p>
            <a:r>
              <a:rPr lang="en-US" sz="1600" dirty="0"/>
              <a:t>Expected with scale-invariant tree models</a:t>
            </a:r>
            <a:br>
              <a:rPr lang="en-US" sz="1600" dirty="0"/>
            </a:br>
            <a:r>
              <a:rPr lang="en-US" sz="1600" dirty="0"/>
              <a:t>but quite surprising for distance-based LR</a:t>
            </a:r>
          </a:p>
          <a:p>
            <a:endParaRPr lang="en-US" sz="1600" dirty="0"/>
          </a:p>
          <a:p>
            <a:r>
              <a:rPr lang="en-US" sz="1600" dirty="0"/>
              <a:t>Scaling is to prevent feature domination</a:t>
            </a:r>
            <a:br>
              <a:rPr lang="en-US" sz="1600" dirty="0"/>
            </a:br>
            <a:r>
              <a:rPr lang="en-US" sz="1600" dirty="0"/>
              <a:t>due to inconsistent distance measures</a:t>
            </a:r>
          </a:p>
          <a:p>
            <a:r>
              <a:rPr lang="en-US" sz="1600" u="sng" dirty="0"/>
              <a:t>Dominating features</a:t>
            </a:r>
            <a:r>
              <a:rPr lang="en-US" sz="1600" dirty="0"/>
              <a:t> pre scaling are the </a:t>
            </a:r>
            <a:r>
              <a:rPr lang="en-US" sz="1600" u="sng" dirty="0"/>
              <a:t>same features</a:t>
            </a:r>
            <a:r>
              <a:rPr lang="en-US" sz="1600" dirty="0"/>
              <a:t> that perform well scaled</a:t>
            </a:r>
          </a:p>
        </p:txBody>
      </p:sp>
    </p:spTree>
    <p:extLst>
      <p:ext uri="{BB962C8B-B14F-4D97-AF65-F5344CB8AC3E}">
        <p14:creationId xmlns:p14="http://schemas.microsoft.com/office/powerpoint/2010/main" val="853884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CE0C2-5925-F636-DC00-D4EEC6D8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F611990-CFDE-2E86-5C4C-4A2776B2B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931311"/>
            <a:ext cx="5943600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CDB99F1-CBAB-291A-B8C3-9142C5105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2805112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972E6F9-ADB9-59FC-97B9-52C6B7314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4678914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EC52D86-BA5D-3D45-BFAE-F85CF5A70B7D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541A68-810C-0629-FC97-EF07B873FB81}"/>
              </a:ext>
            </a:extLst>
          </p:cNvPr>
          <p:cNvSpPr txBox="1">
            <a:spLocks/>
          </p:cNvSpPr>
          <p:nvPr/>
        </p:nvSpPr>
        <p:spPr>
          <a:xfrm>
            <a:off x="2874517" y="2552282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No PCA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C522CC-A993-101D-51ED-75B0ABAEE2D4}"/>
              </a:ext>
            </a:extLst>
          </p:cNvPr>
          <p:cNvSpPr txBox="1">
            <a:spLocks/>
          </p:cNvSpPr>
          <p:nvPr/>
        </p:nvSpPr>
        <p:spPr>
          <a:xfrm>
            <a:off x="2874517" y="62782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No Scaling / No PCA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69576F-B019-FB11-2A65-284D2B249347}"/>
              </a:ext>
            </a:extLst>
          </p:cNvPr>
          <p:cNvSpPr txBox="1">
            <a:spLocks/>
          </p:cNvSpPr>
          <p:nvPr/>
        </p:nvSpPr>
        <p:spPr>
          <a:xfrm>
            <a:off x="2874517" y="440703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PCA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7AA889-4FBD-FE23-4735-14FFDF4BBAFE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Scaling had </a:t>
            </a:r>
            <a:r>
              <a:rPr lang="en-US" sz="1600" b="1" dirty="0"/>
              <a:t>no impact</a:t>
            </a:r>
            <a:r>
              <a:rPr lang="en-US" sz="1600" dirty="0"/>
              <a:t> on performance but added marginal computational overhead</a:t>
            </a:r>
          </a:p>
          <a:p>
            <a:r>
              <a:rPr lang="en-US" sz="1600" dirty="0"/>
              <a:t>Expected with scale-invariant tree models</a:t>
            </a:r>
            <a:br>
              <a:rPr lang="en-US" sz="1600" dirty="0"/>
            </a:br>
            <a:r>
              <a:rPr lang="en-US" sz="1600" dirty="0"/>
              <a:t>but quite surprising for distance-based LR</a:t>
            </a:r>
          </a:p>
          <a:p>
            <a:endParaRPr lang="en-US" sz="1600" dirty="0"/>
          </a:p>
          <a:p>
            <a:r>
              <a:rPr lang="en-US" sz="1600" dirty="0"/>
              <a:t>Scaling is to prevent feature domination</a:t>
            </a:r>
            <a:br>
              <a:rPr lang="en-US" sz="1600" dirty="0"/>
            </a:br>
            <a:r>
              <a:rPr lang="en-US" sz="1600" dirty="0"/>
              <a:t>due to inconsistent distance measures</a:t>
            </a:r>
          </a:p>
          <a:p>
            <a:r>
              <a:rPr lang="en-US" sz="1600" u="sng" dirty="0"/>
              <a:t>Dominating features</a:t>
            </a:r>
            <a:r>
              <a:rPr lang="en-US" sz="1600" dirty="0"/>
              <a:t> pre scaling are the </a:t>
            </a:r>
            <a:r>
              <a:rPr lang="en-US" sz="1600" u="sng" dirty="0"/>
              <a:t>same features</a:t>
            </a:r>
            <a:r>
              <a:rPr lang="en-US" sz="1600" dirty="0"/>
              <a:t> that perform well scaled</a:t>
            </a:r>
          </a:p>
          <a:p>
            <a:endParaRPr lang="en-US" sz="1600" dirty="0"/>
          </a:p>
          <a:p>
            <a:r>
              <a:rPr lang="en-US" sz="1600" dirty="0"/>
              <a:t>Linear Regression performs well, outpacing Random Forest and just behind </a:t>
            </a:r>
            <a:r>
              <a:rPr lang="en-US" sz="1600" dirty="0" err="1"/>
              <a:t>GBoosting</a:t>
            </a:r>
            <a:endParaRPr lang="en-US" sz="1600" dirty="0"/>
          </a:p>
          <a:p>
            <a:r>
              <a:rPr lang="en-US" sz="1600" dirty="0"/>
              <a:t>The underlying relationship is rather simple, GPA correlates strongly with </a:t>
            </a:r>
            <a:r>
              <a:rPr lang="en-US" sz="1600" u="sng" dirty="0"/>
              <a:t>certain features</a:t>
            </a:r>
          </a:p>
        </p:txBody>
      </p:sp>
    </p:spTree>
    <p:extLst>
      <p:ext uri="{BB962C8B-B14F-4D97-AF65-F5344CB8AC3E}">
        <p14:creationId xmlns:p14="http://schemas.microsoft.com/office/powerpoint/2010/main" val="2439045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0AF2E-D3C9-523E-EC18-2E3906E02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B39EFFD-9565-0A30-0F81-5AF3BA51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931311"/>
            <a:ext cx="5943600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F872B78-D653-617A-4D7C-4F57237A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2805112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DE3652-C92E-1506-A423-25F01C8D2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4678914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A1E1BC-07C4-94A2-4834-830B62C57B9E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534774-7D40-62F4-CB86-A70F4711671B}"/>
              </a:ext>
            </a:extLst>
          </p:cNvPr>
          <p:cNvSpPr txBox="1">
            <a:spLocks/>
          </p:cNvSpPr>
          <p:nvPr/>
        </p:nvSpPr>
        <p:spPr>
          <a:xfrm>
            <a:off x="2874517" y="2552282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No PCA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D0E181-EAD1-A010-41D7-2F341FAC1B24}"/>
              </a:ext>
            </a:extLst>
          </p:cNvPr>
          <p:cNvSpPr txBox="1">
            <a:spLocks/>
          </p:cNvSpPr>
          <p:nvPr/>
        </p:nvSpPr>
        <p:spPr>
          <a:xfrm>
            <a:off x="2874517" y="62782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No Scaling / No PCA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4F58D4-F378-CEBE-209C-DD9A6E539680}"/>
              </a:ext>
            </a:extLst>
          </p:cNvPr>
          <p:cNvSpPr txBox="1">
            <a:spLocks/>
          </p:cNvSpPr>
          <p:nvPr/>
        </p:nvSpPr>
        <p:spPr>
          <a:xfrm>
            <a:off x="2874517" y="440703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PCA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4CEAB3A-EC9A-CD54-05A6-A104526A510D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models show a drop in performance</a:t>
            </a:r>
            <a:br>
              <a:rPr lang="en-US" sz="1600" dirty="0"/>
            </a:br>
            <a:r>
              <a:rPr lang="en-US" sz="1600" dirty="0"/>
              <a:t>among all regressor evaluation metrics</a:t>
            </a:r>
          </a:p>
          <a:p>
            <a:r>
              <a:rPr lang="en-US" sz="1600" dirty="0"/>
              <a:t>Time has also increased as Spark ML converts vectors to dense format for PCA</a:t>
            </a:r>
          </a:p>
        </p:txBody>
      </p:sp>
    </p:spTree>
    <p:extLst>
      <p:ext uri="{BB962C8B-B14F-4D97-AF65-F5344CB8AC3E}">
        <p14:creationId xmlns:p14="http://schemas.microsoft.com/office/powerpoint/2010/main" val="584856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94D66-44B5-7A9F-D504-5335B559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5AD54C1-E98A-1999-7263-BB57B562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931311"/>
            <a:ext cx="5943600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2BDE947-E0ED-EC88-89D3-20EF5747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2805112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2AE5873-1689-107F-4804-8E655CC55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4678914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F13B66-3112-696D-14BE-24FC005CEC42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0AD3BF-6AF0-97C9-2F65-D5D20F8671F0}"/>
              </a:ext>
            </a:extLst>
          </p:cNvPr>
          <p:cNvSpPr txBox="1">
            <a:spLocks/>
          </p:cNvSpPr>
          <p:nvPr/>
        </p:nvSpPr>
        <p:spPr>
          <a:xfrm>
            <a:off x="2874517" y="2552282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No PCA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3B85F-7303-90A3-9324-FDDEEC5C9636}"/>
              </a:ext>
            </a:extLst>
          </p:cNvPr>
          <p:cNvSpPr txBox="1">
            <a:spLocks/>
          </p:cNvSpPr>
          <p:nvPr/>
        </p:nvSpPr>
        <p:spPr>
          <a:xfrm>
            <a:off x="2874517" y="62782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No Scaling / No PCA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45D87E-AC0F-066D-DC9B-722F5676D3A3}"/>
              </a:ext>
            </a:extLst>
          </p:cNvPr>
          <p:cNvSpPr txBox="1">
            <a:spLocks/>
          </p:cNvSpPr>
          <p:nvPr/>
        </p:nvSpPr>
        <p:spPr>
          <a:xfrm>
            <a:off x="2874517" y="440703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PCA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9977571-0C32-D7AE-BABA-C2FD0FC11ABE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models show a drop in performance</a:t>
            </a:r>
            <a:br>
              <a:rPr lang="en-US" sz="1600" dirty="0"/>
            </a:br>
            <a:r>
              <a:rPr lang="en-US" sz="1600" dirty="0"/>
              <a:t>among all regressor evaluation metrics</a:t>
            </a:r>
          </a:p>
          <a:p>
            <a:r>
              <a:rPr lang="en-US" sz="1600" dirty="0"/>
              <a:t>Time has also increased as Spark ML converts vectors to dense format for PCA</a:t>
            </a:r>
          </a:p>
          <a:p>
            <a:endParaRPr lang="en-US" sz="1600" dirty="0"/>
          </a:p>
          <a:p>
            <a:r>
              <a:rPr lang="en-US" sz="1600" dirty="0"/>
              <a:t>The dimensionality reduction removed key feature interactions, losing predictive power</a:t>
            </a:r>
          </a:p>
          <a:p>
            <a:r>
              <a:rPr lang="en-US" sz="1600" dirty="0"/>
              <a:t>Particularly RF which relies on feature splits</a:t>
            </a:r>
          </a:p>
        </p:txBody>
      </p:sp>
    </p:spTree>
    <p:extLst>
      <p:ext uri="{BB962C8B-B14F-4D97-AF65-F5344CB8AC3E}">
        <p14:creationId xmlns:p14="http://schemas.microsoft.com/office/powerpoint/2010/main" val="315661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B8DAF-4C19-4F64-17C7-95DE7DDC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NZ" b="1" dirty="0"/>
              <a:t>Task Statement</a:t>
            </a:r>
            <a:br>
              <a:rPr lang="en-NZ" b="1" dirty="0"/>
            </a:br>
            <a:r>
              <a:rPr lang="en-NZ" b="1" dirty="0"/>
              <a:t>and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990A-A393-307B-DBA8-AED20F51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Goal: </a:t>
            </a:r>
            <a:r>
              <a:rPr lang="en-US" sz="1800" dirty="0"/>
              <a:t>Can we predict a student’s GPA based on their academic, behavioral, and social background?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Motivations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General curiosity on what factors matter to success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Relevance as a master’s student; apply insights gained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Learn and run large-scale analysis with Apache Spark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pic>
        <p:nvPicPr>
          <p:cNvPr id="5" name="Picture 4" descr="A hand drawing a step of stairs&#10;&#10;AI-generated content may be incorrect.">
            <a:extLst>
              <a:ext uri="{FF2B5EF4-FFF2-40B4-BE49-F238E27FC236}">
                <a16:creationId xmlns:a16="http://schemas.microsoft.com/office/drawing/2014/main" id="{9A3FDF8F-E39B-5D2E-3AAC-A9435DEA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4" r="112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0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9F6B3-62BC-94D6-7726-BB1E9A910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F6F20E9-DF4E-1D32-B5F8-8C6F8A081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931311"/>
            <a:ext cx="5943600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56018A2-92D7-2151-7FE4-8D4F674A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2805112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89EC02B-6BF1-4766-0152-0981F1B3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0" y="4678914"/>
            <a:ext cx="594360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2FCD1E9-436E-CB20-E851-C92B737F0869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98A2D-D567-5C72-7B62-9DB2F55ED7D5}"/>
              </a:ext>
            </a:extLst>
          </p:cNvPr>
          <p:cNvSpPr txBox="1">
            <a:spLocks/>
          </p:cNvSpPr>
          <p:nvPr/>
        </p:nvSpPr>
        <p:spPr>
          <a:xfrm>
            <a:off x="2874517" y="2552282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No PCA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582564-C3EE-58AD-F121-0511A237A017}"/>
              </a:ext>
            </a:extLst>
          </p:cNvPr>
          <p:cNvSpPr txBox="1">
            <a:spLocks/>
          </p:cNvSpPr>
          <p:nvPr/>
        </p:nvSpPr>
        <p:spPr>
          <a:xfrm>
            <a:off x="2874517" y="62782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No Scaling / No PCA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6EEEEA7-E87E-2C08-5914-3ED93276E47A}"/>
              </a:ext>
            </a:extLst>
          </p:cNvPr>
          <p:cNvSpPr txBox="1">
            <a:spLocks/>
          </p:cNvSpPr>
          <p:nvPr/>
        </p:nvSpPr>
        <p:spPr>
          <a:xfrm>
            <a:off x="2874517" y="4407033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PCA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A6CC69-2B44-674F-DB00-F25F669651CC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models show a drop in performance</a:t>
            </a:r>
            <a:br>
              <a:rPr lang="en-US" sz="1600" dirty="0"/>
            </a:br>
            <a:r>
              <a:rPr lang="en-US" sz="1600" dirty="0"/>
              <a:t>among all regressor evaluation metrics</a:t>
            </a:r>
          </a:p>
          <a:p>
            <a:r>
              <a:rPr lang="en-US" sz="1600" dirty="0"/>
              <a:t>Time has also increased as Spark ML converts vectors to dense format for PCA</a:t>
            </a:r>
          </a:p>
          <a:p>
            <a:endParaRPr lang="en-US" sz="1600" dirty="0"/>
          </a:p>
          <a:p>
            <a:r>
              <a:rPr lang="en-US" sz="1600" dirty="0"/>
              <a:t>The dimensionality reduction removed key feature interactions, losing predictive power</a:t>
            </a:r>
          </a:p>
          <a:p>
            <a:r>
              <a:rPr lang="en-US" sz="1600" dirty="0"/>
              <a:t>Particularly RF which relies on feature splits</a:t>
            </a:r>
          </a:p>
          <a:p>
            <a:endParaRPr lang="en-US" sz="1600" dirty="0"/>
          </a:p>
          <a:p>
            <a:r>
              <a:rPr lang="en-US" sz="1600" dirty="0"/>
              <a:t>Confirms that PCA is not beneficial for this</a:t>
            </a:r>
            <a:br>
              <a:rPr lang="en-US" sz="1600" dirty="0"/>
            </a:br>
            <a:r>
              <a:rPr lang="en-US" sz="1600" dirty="0"/>
              <a:t>data, especially as it limits interpretability</a:t>
            </a:r>
          </a:p>
          <a:p>
            <a:r>
              <a:rPr lang="en-US" sz="1600" dirty="0"/>
              <a:t>Confirms there exists a set of </a:t>
            </a:r>
            <a:r>
              <a:rPr lang="en-US" sz="1600" u="sng" dirty="0"/>
              <a:t>meaningful</a:t>
            </a:r>
            <a:br>
              <a:rPr lang="en-US" sz="1600" u="sng" dirty="0"/>
            </a:br>
            <a:r>
              <a:rPr lang="en-US" sz="1600" u="sng" dirty="0"/>
              <a:t>features</a:t>
            </a:r>
            <a:r>
              <a:rPr lang="en-US" sz="1600" dirty="0"/>
              <a:t>, aligning with past observations. </a:t>
            </a:r>
          </a:p>
        </p:txBody>
      </p:sp>
    </p:spTree>
    <p:extLst>
      <p:ext uri="{BB962C8B-B14F-4D97-AF65-F5344CB8AC3E}">
        <p14:creationId xmlns:p14="http://schemas.microsoft.com/office/powerpoint/2010/main" val="271721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4730A-6F60-3FC4-B548-54A3818A5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1D47CF-177B-ED77-F790-12FD2DD59A46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DBE264-AEA9-3EA1-7F11-87EFAC9B5B26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Assignment 2 Regression concluded that lasso performed best due to shrinkage to 0</a:t>
            </a:r>
          </a:p>
          <a:p>
            <a:r>
              <a:rPr lang="en-US" sz="1600" dirty="0"/>
              <a:t>As Linear Regression is acceptable, I aim to</a:t>
            </a:r>
            <a:br>
              <a:rPr lang="en-US" sz="1600" dirty="0"/>
            </a:br>
            <a:r>
              <a:rPr lang="en-US" sz="1600" dirty="0"/>
              <a:t>fine tune it to determine if the above holds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A388A-C4EA-4985-C2BD-B3D4C46F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00" b="8477"/>
          <a:stretch>
            <a:fillRect/>
          </a:stretch>
        </p:blipFill>
        <p:spPr>
          <a:xfrm>
            <a:off x="854712" y="1038505"/>
            <a:ext cx="5831010" cy="3165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5F9EE-7327-7BE0-56F8-62A48B8DD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163" r="27476" b="19212"/>
          <a:stretch>
            <a:fillRect/>
          </a:stretch>
        </p:blipFill>
        <p:spPr>
          <a:xfrm>
            <a:off x="3810113" y="4391897"/>
            <a:ext cx="2937046" cy="829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4A49D-4182-B78D-853D-037E511AB0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43" t="20603" r="25920" b="46771"/>
          <a:stretch>
            <a:fillRect/>
          </a:stretch>
        </p:blipFill>
        <p:spPr>
          <a:xfrm>
            <a:off x="800068" y="4382840"/>
            <a:ext cx="2937046" cy="810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3C873-E98A-C3A8-146E-C5B4A9D804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000"/>
          <a:stretch>
            <a:fillRect/>
          </a:stretch>
        </p:blipFill>
        <p:spPr>
          <a:xfrm>
            <a:off x="796671" y="5286320"/>
            <a:ext cx="5947091" cy="444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90CFCE-2BAF-939C-8EA5-899BA340F1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2455"/>
          <a:stretch>
            <a:fillRect/>
          </a:stretch>
        </p:blipFill>
        <p:spPr>
          <a:xfrm>
            <a:off x="796670" y="5730797"/>
            <a:ext cx="5947091" cy="1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16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374E1-A515-0CC0-D988-8CC63C12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1E35D87-F48C-E7B8-0EBF-D2FB1E1F3645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5BEE8A1-783B-F2A4-D876-C38590EE7F59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Assignment 2 Regression concluded that lasso performed best due to shrinkage to 0</a:t>
            </a:r>
          </a:p>
          <a:p>
            <a:r>
              <a:rPr lang="en-US" sz="1600" dirty="0"/>
              <a:t>As Linear Regression is acceptable, I aim to</a:t>
            </a:r>
            <a:br>
              <a:rPr lang="en-US" sz="1600" dirty="0"/>
            </a:br>
            <a:r>
              <a:rPr lang="en-US" sz="1600" dirty="0"/>
              <a:t>fine tune it to determine if the above holds</a:t>
            </a:r>
          </a:p>
          <a:p>
            <a:endParaRPr lang="en-US" sz="1600" dirty="0"/>
          </a:p>
          <a:p>
            <a:r>
              <a:rPr lang="en-US" sz="1600" dirty="0"/>
              <a:t>On the contrary, Linear regression without regularization outperforms in all metrics</a:t>
            </a:r>
          </a:p>
          <a:p>
            <a:r>
              <a:rPr lang="en-US" sz="1600" dirty="0"/>
              <a:t>Highlights that the underlying relationship</a:t>
            </a:r>
            <a:br>
              <a:rPr lang="en-US" sz="1600" dirty="0"/>
            </a:br>
            <a:r>
              <a:rPr lang="en-US" sz="1600" dirty="0"/>
              <a:t>between features and the label is truly linear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E4562-AB69-D919-D601-52E84ACF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00" b="8477"/>
          <a:stretch>
            <a:fillRect/>
          </a:stretch>
        </p:blipFill>
        <p:spPr>
          <a:xfrm>
            <a:off x="854712" y="1038505"/>
            <a:ext cx="5831010" cy="3165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413D2A-B6A3-2B0D-9283-8C14DE79B7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163" r="27476" b="19212"/>
          <a:stretch>
            <a:fillRect/>
          </a:stretch>
        </p:blipFill>
        <p:spPr>
          <a:xfrm>
            <a:off x="3810113" y="4391897"/>
            <a:ext cx="2937046" cy="829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7B933-3030-57B7-E57C-0AC43C5392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43" t="20603" r="25920" b="46771"/>
          <a:stretch>
            <a:fillRect/>
          </a:stretch>
        </p:blipFill>
        <p:spPr>
          <a:xfrm>
            <a:off x="800068" y="4382840"/>
            <a:ext cx="2937046" cy="810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800B35-FC65-267C-FCCE-C5D57BF5E6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000"/>
          <a:stretch>
            <a:fillRect/>
          </a:stretch>
        </p:blipFill>
        <p:spPr>
          <a:xfrm>
            <a:off x="796671" y="5286320"/>
            <a:ext cx="5947091" cy="444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D1703A-9D08-0788-58A0-DA3D759467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2455"/>
          <a:stretch>
            <a:fillRect/>
          </a:stretch>
        </p:blipFill>
        <p:spPr>
          <a:xfrm>
            <a:off x="796670" y="5730797"/>
            <a:ext cx="5947091" cy="1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09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9131D-683B-BC2D-8B3C-A293FCCEA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DBD981B-85FE-34DC-E5EB-4AAE011138A7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5DD6F4-532F-D3FE-9AD6-64CB8975441B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Assignment 2 Regression concluded that lasso performed best due to shrinkage to 0</a:t>
            </a:r>
          </a:p>
          <a:p>
            <a:r>
              <a:rPr lang="en-US" sz="1600" dirty="0"/>
              <a:t>As Linear Regression is acceptable, I aim to</a:t>
            </a:r>
            <a:br>
              <a:rPr lang="en-US" sz="1600" dirty="0"/>
            </a:br>
            <a:r>
              <a:rPr lang="en-US" sz="1600" dirty="0"/>
              <a:t>fine tune it to determine if the above holds</a:t>
            </a:r>
          </a:p>
          <a:p>
            <a:endParaRPr lang="en-US" sz="1600" dirty="0"/>
          </a:p>
          <a:p>
            <a:r>
              <a:rPr lang="en-US" sz="1600" dirty="0"/>
              <a:t>On the contrary, Linear regression without regularization outperforms in all metrics</a:t>
            </a:r>
          </a:p>
          <a:p>
            <a:r>
              <a:rPr lang="en-US" sz="1600" dirty="0"/>
              <a:t>Highlights that the underlying relationship</a:t>
            </a:r>
            <a:br>
              <a:rPr lang="en-US" sz="1600" dirty="0"/>
            </a:br>
            <a:r>
              <a:rPr lang="en-US" sz="1600" dirty="0"/>
              <a:t>between features and the label is truly linear</a:t>
            </a:r>
          </a:p>
          <a:p>
            <a:endParaRPr lang="en-US" sz="1600" dirty="0"/>
          </a:p>
          <a:p>
            <a:r>
              <a:rPr lang="en-US" sz="1600" dirty="0"/>
              <a:t>Base Linear regression is already optimal</a:t>
            </a:r>
          </a:p>
          <a:p>
            <a:r>
              <a:rPr lang="en-US" sz="1600" dirty="0"/>
              <a:t>Regularization shrinks useful coefficients unnecessarily, especially amid clean data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DBDAD-4FAA-AB1D-413B-4C1E66B2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00" b="8477"/>
          <a:stretch>
            <a:fillRect/>
          </a:stretch>
        </p:blipFill>
        <p:spPr>
          <a:xfrm>
            <a:off x="854712" y="1038505"/>
            <a:ext cx="5831010" cy="3165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6AFD7-3929-5820-30E7-982750C5A3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163" r="27476" b="19212"/>
          <a:stretch>
            <a:fillRect/>
          </a:stretch>
        </p:blipFill>
        <p:spPr>
          <a:xfrm>
            <a:off x="3810113" y="4391897"/>
            <a:ext cx="2937046" cy="829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63A33-DE7B-AA73-63A7-9CD0F4A6FF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43" t="20603" r="25920" b="46771"/>
          <a:stretch>
            <a:fillRect/>
          </a:stretch>
        </p:blipFill>
        <p:spPr>
          <a:xfrm>
            <a:off x="800068" y="4382840"/>
            <a:ext cx="2937046" cy="810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4C41F-8A89-620B-575F-24518C2CEF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0000"/>
          <a:stretch>
            <a:fillRect/>
          </a:stretch>
        </p:blipFill>
        <p:spPr>
          <a:xfrm>
            <a:off x="796671" y="5286320"/>
            <a:ext cx="5947091" cy="444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90A201-F9AB-9DF9-F163-8976B0B287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2455"/>
          <a:stretch>
            <a:fillRect/>
          </a:stretch>
        </p:blipFill>
        <p:spPr>
          <a:xfrm>
            <a:off x="796670" y="5730797"/>
            <a:ext cx="5947091" cy="1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54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7C73E-6B41-4019-FA1A-860D23AAD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E2AA76E-CD3D-B1FE-EBA9-104313BB54F0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C93A39-B133-7049-F955-0ABB6C755EF3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Predictions closely track the GPA as contour density is relatively tight amid the ideal line</a:t>
            </a:r>
          </a:p>
          <a:p>
            <a:r>
              <a:rPr lang="en-US" sz="1600" dirty="0"/>
              <a:t>Symmetry in residuals suggests no major bias in underpredicting or overpredicting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93989-36F3-197F-3856-BD58EE5B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163" r="30059" b="19212"/>
          <a:stretch>
            <a:fillRect/>
          </a:stretch>
        </p:blipFill>
        <p:spPr>
          <a:xfrm>
            <a:off x="2947841" y="4872249"/>
            <a:ext cx="3650851" cy="1069169"/>
          </a:xfrm>
          <a:prstGeom prst="rect">
            <a:avLst/>
          </a:prstGeom>
        </p:spPr>
      </p:pic>
      <p:pic>
        <p:nvPicPr>
          <p:cNvPr id="4" name="Picture 3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27D7D582-A85C-0C03-F184-733588014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" b="3704"/>
          <a:stretch>
            <a:fillRect/>
          </a:stretch>
        </p:blipFill>
        <p:spPr>
          <a:xfrm>
            <a:off x="609703" y="846161"/>
            <a:ext cx="6137456" cy="3828198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47924F05-E8AE-7F82-A1FD-0F354F44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51" y="4755948"/>
            <a:ext cx="2014073" cy="13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05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42B4C-C96D-174A-B318-D992FEB04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822698-DE43-F224-75AA-541EECAB9804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5754F8B-2D4D-FC6E-977E-C861DB72452B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Predictions closely track the GPA as contour density is relatively tight amid the ideal line</a:t>
            </a:r>
          </a:p>
          <a:p>
            <a:r>
              <a:rPr lang="en-US" sz="1600" dirty="0"/>
              <a:t>Symmetry in residuals suggests no major bias in underpredicting or overpredicting</a:t>
            </a:r>
          </a:p>
          <a:p>
            <a:endParaRPr lang="en-US" sz="1600" dirty="0"/>
          </a:p>
          <a:p>
            <a:r>
              <a:rPr lang="en-US" sz="1600" dirty="0"/>
              <a:t>On average, predictions are off by 0.2367 GPA (MAE). This is ~5.9% error of the total GPA range (</a:t>
            </a:r>
            <a:r>
              <a:rPr lang="en-US" sz="1600" i="1" dirty="0"/>
              <a:t>0.2367 / 4.0 = 0.059175) </a:t>
            </a:r>
          </a:p>
          <a:p>
            <a:r>
              <a:rPr lang="en-US" sz="1600" dirty="0"/>
              <a:t>Larger errors inflate the RMSE calculation to 0.295. This is still ~7.4% of the GPA range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97CD9-29AC-052D-B5A2-525EE322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163" r="30059" b="19212"/>
          <a:stretch>
            <a:fillRect/>
          </a:stretch>
        </p:blipFill>
        <p:spPr>
          <a:xfrm>
            <a:off x="2947841" y="4872249"/>
            <a:ext cx="3650851" cy="1069169"/>
          </a:xfrm>
          <a:prstGeom prst="rect">
            <a:avLst/>
          </a:prstGeom>
        </p:spPr>
      </p:pic>
      <p:pic>
        <p:nvPicPr>
          <p:cNvPr id="4" name="Picture 3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F9133ACE-7079-6FD1-7BF2-25FBD90D5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" b="3704"/>
          <a:stretch>
            <a:fillRect/>
          </a:stretch>
        </p:blipFill>
        <p:spPr>
          <a:xfrm>
            <a:off x="609703" y="846161"/>
            <a:ext cx="6137456" cy="3828198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EEA2129E-D9F6-FAC5-F255-27821251D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51" y="4755948"/>
            <a:ext cx="2014073" cy="13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82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D5E2-D208-64B6-7CE8-8003F648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6ABA352-821B-8186-8E7B-0C29F425051E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Results</a:t>
            </a:r>
          </a:p>
          <a:p>
            <a:endParaRPr lang="en-NZ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43B767F-EB5B-5F93-DBBA-5D422A4019F1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Predictions closely track the GPA as contour density is relatively tight amid the ideal line</a:t>
            </a:r>
          </a:p>
          <a:p>
            <a:r>
              <a:rPr lang="en-US" sz="1600" dirty="0"/>
              <a:t>Symmetry in residuals suggests no major bias in underpredicting or overpredicting</a:t>
            </a:r>
          </a:p>
          <a:p>
            <a:endParaRPr lang="en-US" sz="1600" dirty="0"/>
          </a:p>
          <a:p>
            <a:r>
              <a:rPr lang="en-US" sz="1600" dirty="0"/>
              <a:t>On average, predictions are off by 0.2367 GPA (MAE). This is ~5.9% error of the total GPA range (</a:t>
            </a:r>
            <a:r>
              <a:rPr lang="en-US" sz="1600" i="1" dirty="0"/>
              <a:t>0.2367 / 4.0 = 0.059175) </a:t>
            </a:r>
          </a:p>
          <a:p>
            <a:r>
              <a:rPr lang="en-US" sz="1600" dirty="0"/>
              <a:t>Larger errors inflate the RMSE calculation to 0.295. This is still ~7.4% of the GPA range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Confirms there exists a set of </a:t>
            </a:r>
            <a:r>
              <a:rPr lang="en-US" sz="1600" u="sng" dirty="0"/>
              <a:t>meaningful</a:t>
            </a:r>
            <a:br>
              <a:rPr lang="en-US" sz="1600" u="sng" dirty="0"/>
            </a:br>
            <a:r>
              <a:rPr lang="en-US" sz="1600" u="sng" dirty="0"/>
              <a:t>features</a:t>
            </a:r>
            <a:r>
              <a:rPr lang="en-US" sz="1600" dirty="0"/>
              <a:t>, aligning with past observations. 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A687F-9A53-5346-2DAD-F567A5CB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163" r="30059" b="19212"/>
          <a:stretch>
            <a:fillRect/>
          </a:stretch>
        </p:blipFill>
        <p:spPr>
          <a:xfrm>
            <a:off x="2947841" y="4872249"/>
            <a:ext cx="3650851" cy="1069169"/>
          </a:xfrm>
          <a:prstGeom prst="rect">
            <a:avLst/>
          </a:prstGeom>
        </p:spPr>
      </p:pic>
      <p:pic>
        <p:nvPicPr>
          <p:cNvPr id="4" name="Picture 3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A1C81E8E-99C9-0829-C4D8-B0ADA866D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" b="3704"/>
          <a:stretch>
            <a:fillRect/>
          </a:stretch>
        </p:blipFill>
        <p:spPr>
          <a:xfrm>
            <a:off x="609703" y="846161"/>
            <a:ext cx="6137456" cy="3828198"/>
          </a:xfrm>
          <a:prstGeom prst="rect">
            <a:avLst/>
          </a:prstGeom>
        </p:spPr>
      </p:pic>
      <p:pic>
        <p:nvPicPr>
          <p:cNvPr id="9" name="Picture 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E3636142-8A83-F949-055B-E9AB3F8A6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51" y="4755948"/>
            <a:ext cx="2014073" cy="13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49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0F06A-B116-E8BA-399E-1FCB5D25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92B9470-E3C5-27C1-FE6E-91854F2B4696}"/>
              </a:ext>
            </a:extLst>
          </p:cNvPr>
          <p:cNvSpPr txBox="1">
            <a:spLocks/>
          </p:cNvSpPr>
          <p:nvPr/>
        </p:nvSpPr>
        <p:spPr>
          <a:xfrm>
            <a:off x="7204363" y="634825"/>
            <a:ext cx="4132925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Reasons</a:t>
            </a:r>
          </a:p>
          <a:p>
            <a:endParaRPr lang="en-NZ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E832D7-65FF-0710-B09E-2895B0DCAB4C}"/>
              </a:ext>
            </a:extLst>
          </p:cNvPr>
          <p:cNvSpPr txBox="1">
            <a:spLocks/>
          </p:cNvSpPr>
          <p:nvPr/>
        </p:nvSpPr>
        <p:spPr>
          <a:xfrm>
            <a:off x="7204363" y="1914939"/>
            <a:ext cx="4292948" cy="425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/>
              <a:t>GPA is very linearly correlated to Test Scores</a:t>
            </a:r>
          </a:p>
          <a:p>
            <a:r>
              <a:rPr lang="en-US" sz="1600" dirty="0"/>
              <a:t>Interestingly there’s a positive </a:t>
            </a:r>
            <a:r>
              <a:rPr lang="en-US" sz="1600" dirty="0" err="1"/>
              <a:t>Stem_Ratio</a:t>
            </a:r>
            <a:r>
              <a:rPr lang="en-US" sz="1600" dirty="0"/>
              <a:t>!</a:t>
            </a:r>
          </a:p>
          <a:p>
            <a:r>
              <a:rPr lang="en-US" sz="1600" dirty="0"/>
              <a:t>PCA gives nonsensical feature coefficients due to its mishmash of features for EV</a:t>
            </a:r>
          </a:p>
          <a:p>
            <a:r>
              <a:rPr lang="en-US" sz="1600" dirty="0"/>
              <a:t>Regardless we have obtained a usable predictor of GPA given such data is provided</a:t>
            </a:r>
          </a:p>
          <a:p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44A895-2410-465A-97B0-5DFDB1026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977900"/>
            <a:ext cx="2701374" cy="166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23D25F4-390C-2E80-3125-8BF15F52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22" y="977899"/>
            <a:ext cx="2746339" cy="1621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A688BA3C-602E-3629-EA31-551FC5201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" y="2616269"/>
            <a:ext cx="2701374" cy="1688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graph with blue and white bars&#10;&#10;AI-generated content may be incorrect.">
            <a:extLst>
              <a:ext uri="{FF2B5EF4-FFF2-40B4-BE49-F238E27FC236}">
                <a16:creationId xmlns:a16="http://schemas.microsoft.com/office/drawing/2014/main" id="{90D466BF-3E12-2FF6-00F0-6B627F39D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23" y="2599898"/>
            <a:ext cx="2729554" cy="1705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19F49B2-8502-ECCB-4A52-C8146D03C69E}"/>
              </a:ext>
            </a:extLst>
          </p:cNvPr>
          <p:cNvSpPr txBox="1">
            <a:spLocks/>
          </p:cNvSpPr>
          <p:nvPr/>
        </p:nvSpPr>
        <p:spPr>
          <a:xfrm>
            <a:off x="1393418" y="725069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No Scaling / No PCA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17523F-C56F-2A53-7ECD-90BCBA20FB67}"/>
              </a:ext>
            </a:extLst>
          </p:cNvPr>
          <p:cNvSpPr txBox="1">
            <a:spLocks/>
          </p:cNvSpPr>
          <p:nvPr/>
        </p:nvSpPr>
        <p:spPr>
          <a:xfrm>
            <a:off x="4339413" y="725069"/>
            <a:ext cx="1662546" cy="25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Z" sz="1200" b="1" dirty="0"/>
              <a:t>Scaling / No PCA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ED57CBC-BF3B-842E-E58E-440BBE22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4465831"/>
            <a:ext cx="2803526" cy="1702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A0627F2D-F56F-C6BD-602A-650B749CB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" b="3704"/>
          <a:stretch>
            <a:fillRect/>
          </a:stretch>
        </p:blipFill>
        <p:spPr>
          <a:xfrm>
            <a:off x="3743632" y="4465831"/>
            <a:ext cx="2758545" cy="1720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471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D9B-491A-099A-06BF-D417DA55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5A31-286D-F597-9998-D0BFD037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NZ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95CFB-3CDB-A5E1-CEA0-5E4BECD12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Achieved low RMSE using model selection and cv tuning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Engineered features that had high coefficient magnitude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Gained insight on coefficients that lead to a higher GPA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Understood the effects of scaling and PCA on our data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Learned how to use the Hadoop Cluster and HDFS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Learned how to use Apache Spark ML on big data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Communicated an end-to-end machine learning task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pic>
        <p:nvPicPr>
          <p:cNvPr id="5" name="Picture 4" descr="A hand drawing a step of stairs&#10;&#10;AI-generated content may be incorrect.">
            <a:extLst>
              <a:ext uri="{FF2B5EF4-FFF2-40B4-BE49-F238E27FC236}">
                <a16:creationId xmlns:a16="http://schemas.microsoft.com/office/drawing/2014/main" id="{43504C4B-8F24-8246-2CD3-B5F2098D7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4" r="112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82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13733-C4F7-3658-23C0-DF0D3AFF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1FB7C-D4FF-FCB7-384E-5E7C747A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NZ" b="1" dirty="0"/>
              <a:t>Future Directions</a:t>
            </a:r>
            <a:br>
              <a:rPr lang="en-NZ" b="1" dirty="0"/>
            </a:br>
            <a:r>
              <a:rPr lang="en-NZ" b="1" dirty="0"/>
              <a:t>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AC9D-023D-5613-B985-5607740BA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Biased toward Big Data and having many features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Future work may see more rigorous </a:t>
            </a:r>
            <a:r>
              <a:rPr lang="en-US" sz="1800" b="1" dirty="0"/>
              <a:t>feature selection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Remove Test Scores and consider only social factors</a:t>
            </a:r>
            <a:br>
              <a:rPr lang="en-US" sz="1800" dirty="0"/>
            </a:br>
            <a:r>
              <a:rPr lang="en-US" sz="1800" dirty="0"/>
              <a:t>for a more complex/interesting look into GPA prediction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pic>
        <p:nvPicPr>
          <p:cNvPr id="5" name="Picture 4" descr="A hand drawing a step of stairs&#10;&#10;AI-generated content may be incorrect.">
            <a:extLst>
              <a:ext uri="{FF2B5EF4-FFF2-40B4-BE49-F238E27FC236}">
                <a16:creationId xmlns:a16="http://schemas.microsoft.com/office/drawing/2014/main" id="{AC29E86F-CCD6-DD5D-1C78-721B310CD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4" r="112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69E7DB9-F9AA-1233-3E2E-ED1B21DAD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8" y="4295011"/>
            <a:ext cx="283845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8BC75C7-D6E2-612A-5F9E-FDEEC2FE9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8" y="4356426"/>
            <a:ext cx="28384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43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8A40-FC6B-D204-6B94-C317025F6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3737-A8B9-668C-29F3-29D8AD204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NZ" b="1" dirty="0"/>
              <a:t>Data Origin</a:t>
            </a:r>
            <a:br>
              <a:rPr lang="en-NZ" b="1" dirty="0"/>
            </a:br>
            <a:r>
              <a:rPr lang="en-NZ" b="1" dirty="0"/>
              <a:t>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476B-CDC4-4B59-482C-B0497BE40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Source</a:t>
            </a:r>
            <a:r>
              <a:rPr lang="en-US" sz="1800" dirty="0"/>
              <a:t>: Kaggle </a:t>
            </a:r>
            <a:r>
              <a:rPr lang="en-US" sz="18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neuralsorcerer</a:t>
            </a:r>
            <a:r>
              <a:rPr lang="en-US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/student-performance/data</a:t>
            </a:r>
          </a:p>
          <a:p>
            <a:pPr marL="0" indent="0">
              <a:buNone/>
            </a:pPr>
            <a:r>
              <a:rPr lang="en-US" sz="1800" b="1" dirty="0"/>
              <a:t>Description</a:t>
            </a:r>
            <a:r>
              <a:rPr lang="en-US" sz="1800" dirty="0"/>
              <a:t>: Dataset of high-school student performance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A hand drawing a step of stairs&#10;&#10;AI-generated content may be incorrect.">
            <a:extLst>
              <a:ext uri="{FF2B5EF4-FFF2-40B4-BE49-F238E27FC236}">
                <a16:creationId xmlns:a16="http://schemas.microsoft.com/office/drawing/2014/main" id="{F1F90B51-569C-33CB-481D-2DAE83DB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4" r="112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6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C80DD-A200-F73D-0D76-A3C7F5308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C554-B5A6-4784-E457-224095A1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NZ" b="1" dirty="0"/>
              <a:t>Data Origin</a:t>
            </a:r>
            <a:br>
              <a:rPr lang="en-NZ" b="1" dirty="0"/>
            </a:br>
            <a:r>
              <a:rPr lang="en-NZ" b="1" dirty="0"/>
              <a:t>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966FA-322A-695C-BBCE-1EE8832E7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Source</a:t>
            </a:r>
            <a:r>
              <a:rPr lang="en-US" sz="1800" dirty="0"/>
              <a:t>: Kaggle </a:t>
            </a:r>
            <a:r>
              <a:rPr lang="en-US" sz="18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neuralsorcerer</a:t>
            </a:r>
            <a:r>
              <a:rPr lang="en-US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/student-performance/data</a:t>
            </a:r>
          </a:p>
          <a:p>
            <a:pPr marL="0" indent="0">
              <a:buNone/>
            </a:pPr>
            <a:r>
              <a:rPr lang="en-US" sz="1800" b="1" dirty="0"/>
              <a:t>Description</a:t>
            </a:r>
            <a:r>
              <a:rPr lang="en-US" sz="1800" dirty="0"/>
              <a:t>: Dataset of high-school student performance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Example Features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AttendanceRate</a:t>
            </a:r>
            <a:r>
              <a:rPr lang="en-US" sz="1400" dirty="0"/>
              <a:t>:  Fraction of school days attended (0.70-1.00)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ParentalEductation</a:t>
            </a:r>
            <a:r>
              <a:rPr lang="en-US" sz="1400" dirty="0"/>
              <a:t>: Highest education (HS, </a:t>
            </a:r>
            <a:r>
              <a:rPr lang="en-US" sz="1400" dirty="0" err="1"/>
              <a:t>SomeCollege</a:t>
            </a:r>
            <a:r>
              <a:rPr lang="en-US" sz="1400" dirty="0"/>
              <a:t>, Bachelors+)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Extracurricular: Participation in clubs/sports (1 = yes, 0 = no)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Romantic: Currently in a romantic relationship (1 = yes, 0 = no)</a:t>
            </a:r>
          </a:p>
        </p:txBody>
      </p:sp>
      <p:pic>
        <p:nvPicPr>
          <p:cNvPr id="5" name="Picture 4" descr="A hand drawing a step of stairs&#10;&#10;AI-generated content may be incorrect.">
            <a:extLst>
              <a:ext uri="{FF2B5EF4-FFF2-40B4-BE49-F238E27FC236}">
                <a16:creationId xmlns:a16="http://schemas.microsoft.com/office/drawing/2014/main" id="{27731E50-FB81-4118-9D86-B105D6833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4" r="112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7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F503D-14E2-3FB7-B102-B7F888560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312AF92A-FD7F-D5C5-083C-0A9CEC027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9FBF3-E74E-2E0E-DE3C-124A8F59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NZ" b="1" dirty="0"/>
              <a:t>Data Origin</a:t>
            </a:r>
            <a:br>
              <a:rPr lang="en-NZ" b="1" dirty="0"/>
            </a:br>
            <a:r>
              <a:rPr lang="en-NZ" b="1" dirty="0"/>
              <a:t>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B0408-3C51-DD7A-8E87-282F7484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Source</a:t>
            </a:r>
            <a:r>
              <a:rPr lang="en-US" sz="1800" dirty="0"/>
              <a:t>: Kaggle </a:t>
            </a:r>
            <a:r>
              <a:rPr lang="en-US" sz="18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neuralsorcerer</a:t>
            </a:r>
            <a:r>
              <a:rPr lang="en-US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/student-performance/data</a:t>
            </a:r>
          </a:p>
          <a:p>
            <a:pPr marL="0" indent="0">
              <a:buNone/>
            </a:pPr>
            <a:r>
              <a:rPr lang="en-US" sz="1800" b="1" dirty="0"/>
              <a:t>Description</a:t>
            </a:r>
            <a:r>
              <a:rPr lang="en-US" sz="1800" dirty="0"/>
              <a:t>: Dataset of high-school student performance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Example Features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AttendanceRate</a:t>
            </a:r>
            <a:r>
              <a:rPr lang="en-US" sz="1400" dirty="0"/>
              <a:t>:  Fraction of school days attended (0.70-1.00)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ParentalEductation</a:t>
            </a:r>
            <a:r>
              <a:rPr lang="en-US" sz="1400" dirty="0"/>
              <a:t>: Highest education (HS, </a:t>
            </a:r>
            <a:r>
              <a:rPr lang="en-US" sz="1400" dirty="0" err="1"/>
              <a:t>SomeCollege</a:t>
            </a:r>
            <a:r>
              <a:rPr lang="en-US" sz="1400" dirty="0"/>
              <a:t>, Bachelors+)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Extracurricular: Participation in clubs/sports (1 = yes, 0 = no)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Romantic: Currently in a romantic relationship (1 = yes, 0 = no)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ML Task</a:t>
            </a:r>
            <a:r>
              <a:rPr lang="en-US" sz="1800" dirty="0"/>
              <a:t>: GPA Prediction using Regression</a:t>
            </a:r>
          </a:p>
        </p:txBody>
      </p:sp>
      <p:pic>
        <p:nvPicPr>
          <p:cNvPr id="5" name="Picture 4" descr="A hand drawing a step of stairs&#10;&#10;AI-generated content may be incorrect.">
            <a:extLst>
              <a:ext uri="{FF2B5EF4-FFF2-40B4-BE49-F238E27FC236}">
                <a16:creationId xmlns:a16="http://schemas.microsoft.com/office/drawing/2014/main" id="{279705D7-F640-D572-3C7C-808E516DE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4" r="112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7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16215-11CA-24DC-6568-9083475CF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D1D22E-5996-E45B-92B2-659F701A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66BF-72F1-8336-F266-0C8EACEB9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531" y="2508249"/>
            <a:ext cx="6189780" cy="36603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Provided Data Files: </a:t>
            </a:r>
          </a:p>
          <a:p>
            <a:r>
              <a:rPr lang="en-US" sz="1800" dirty="0"/>
              <a:t>train.csv 1.23 GB, validation.csv 158MB, test.csv 158MB</a:t>
            </a:r>
          </a:p>
          <a:p>
            <a:pPr marL="0" indent="0">
              <a:buNone/>
            </a:pPr>
            <a:r>
              <a:rPr lang="en-US" sz="1600" i="1" dirty="0"/>
              <a:t>Due to sufficient size, validation.csv alone will be used to </a:t>
            </a:r>
            <a:br>
              <a:rPr lang="en-US" sz="1600" i="1" dirty="0"/>
            </a:br>
            <a:r>
              <a:rPr lang="en-US" sz="1600" i="1" dirty="0"/>
              <a:t>derive the train and test sets (omitting train and test csv)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8503CE-D6AF-98D5-354C-F63DB37C9B5D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Exploratory</a:t>
            </a:r>
          </a:p>
          <a:p>
            <a:r>
              <a:rPr lang="en-NZ" b="1" dirty="0"/>
              <a:t>Data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F84D0D-7351-A1FF-0812-98266554A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95051"/>
            <a:ext cx="3810835" cy="492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58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D2C2F-971C-D691-8DB8-26E10A75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0FE54-46C7-7736-0ABF-9DA4D0B7D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531" y="2508249"/>
            <a:ext cx="6189780" cy="36603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Provided Data Files: </a:t>
            </a:r>
          </a:p>
          <a:p>
            <a:r>
              <a:rPr lang="en-US" sz="1800" dirty="0"/>
              <a:t>train.csv 1.23 GB, validation.csv 158MB, test.csv 158MB</a:t>
            </a:r>
          </a:p>
          <a:p>
            <a:pPr marL="0" indent="0">
              <a:buNone/>
            </a:pPr>
            <a:r>
              <a:rPr lang="en-US" sz="1600" i="1" dirty="0"/>
              <a:t>Due to sufficient size, validation.csv alone will be used to </a:t>
            </a:r>
            <a:br>
              <a:rPr lang="en-US" sz="1600" i="1" dirty="0"/>
            </a:br>
            <a:r>
              <a:rPr lang="en-US" sz="1600" i="1" dirty="0"/>
              <a:t>derive the train and test sets (omitting train and test csv)</a:t>
            </a:r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r>
              <a:rPr lang="en-US" sz="1800" b="1" dirty="0"/>
              <a:t>Initial Instance Count: </a:t>
            </a:r>
            <a:r>
              <a:rPr lang="en-US" sz="1800" dirty="0"/>
              <a:t>999,229       (254,604 post-sampling)      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Initial Feature Count</a:t>
            </a:r>
            <a:r>
              <a:rPr lang="en-US" sz="1800" dirty="0"/>
              <a:t>: 21                      </a:t>
            </a:r>
            <a:r>
              <a:rPr lang="en-US" sz="1800" i="1" dirty="0"/>
              <a:t>(35 post-preprocessing)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73E299-7E0C-9BE9-6D10-716D57397E95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Exploratory</a:t>
            </a:r>
          </a:p>
          <a:p>
            <a:r>
              <a:rPr lang="en-NZ" b="1" dirty="0"/>
              <a:t>Data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419919-FDED-35F1-73DF-354D66A7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95051"/>
            <a:ext cx="3810835" cy="492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EC1A39-15A0-44A3-7DA7-5740EB419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51" y="5071295"/>
            <a:ext cx="5775917" cy="765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880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8CFEB-838D-7D23-39BF-C7CEFD9E9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50F5F-075F-6B0B-A8A3-DF643083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531" y="2508249"/>
            <a:ext cx="6189780" cy="36603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Feature Distribution:</a:t>
            </a:r>
          </a:p>
          <a:p>
            <a:r>
              <a:rPr lang="en-US" sz="1800" dirty="0"/>
              <a:t>The distribution of numerical features was plotted to inform the scaling strategy used in later preprocessing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7DF27F-45BE-22B4-47FF-D18732099872}"/>
              </a:ext>
            </a:extLst>
          </p:cNvPr>
          <p:cNvSpPr txBox="1">
            <a:spLocks/>
          </p:cNvSpPr>
          <p:nvPr/>
        </p:nvSpPr>
        <p:spPr>
          <a:xfrm>
            <a:off x="5307531" y="634825"/>
            <a:ext cx="6029758" cy="15299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b="1" dirty="0"/>
              <a:t>Exploratory</a:t>
            </a:r>
          </a:p>
          <a:p>
            <a:r>
              <a:rPr lang="en-NZ" b="1" dirty="0"/>
              <a:t>Data Analysis</a:t>
            </a:r>
          </a:p>
        </p:txBody>
      </p:sp>
      <p:pic>
        <p:nvPicPr>
          <p:cNvPr id="4" name="Picture 3" descr="A group of graphs showing different sizes and shapes&#10;&#10;AI-generated content may be incorrect.">
            <a:extLst>
              <a:ext uri="{FF2B5EF4-FFF2-40B4-BE49-F238E27FC236}">
                <a16:creationId xmlns:a16="http://schemas.microsoft.com/office/drawing/2014/main" id="{77E37D7B-6DF6-D4D3-96AA-00532ACE0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7"/>
          <a:stretch>
            <a:fillRect/>
          </a:stretch>
        </p:blipFill>
        <p:spPr>
          <a:xfrm>
            <a:off x="530221" y="1100540"/>
            <a:ext cx="4492816" cy="4829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7879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3E33B6C08F194FA27BD7D344418446" ma:contentTypeVersion="5" ma:contentTypeDescription="Create a new document." ma:contentTypeScope="" ma:versionID="39f7afb8d29a6e4335f9886f2e68344e">
  <xsd:schema xmlns:xsd="http://www.w3.org/2001/XMLSchema" xmlns:xs="http://www.w3.org/2001/XMLSchema" xmlns:p="http://schemas.microsoft.com/office/2006/metadata/properties" xmlns:ns3="3eff9ac7-c696-46f6-96f7-19d470acc7fa" targetNamespace="http://schemas.microsoft.com/office/2006/metadata/properties" ma:root="true" ma:fieldsID="a9b81d2cb34f582b34c090e4d2ebf473" ns3:_="">
    <xsd:import namespace="3eff9ac7-c696-46f6-96f7-19d470acc7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ff9ac7-c696-46f6-96f7-19d470acc7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DA67FB-FA91-418D-92C3-F3976818D6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13BAB1-8A75-42CB-8767-04CAE5BEEE2F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3eff9ac7-c696-46f6-96f7-19d470acc7f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109172C-9389-4193-A23F-1805DFB252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ff9ac7-c696-46f6-96f7-19d470acc7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2696</Words>
  <Application>Microsoft Office PowerPoint</Application>
  <PresentationFormat>Widescreen</PresentationFormat>
  <Paragraphs>340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Neue Haas Grotesk Text Pro</vt:lpstr>
      <vt:lpstr>Office Theme</vt:lpstr>
      <vt:lpstr>Predicting Student Performance using Machine Learning</vt:lpstr>
      <vt:lpstr>Task Statement and Motivations</vt:lpstr>
      <vt:lpstr>Task Statement and Motivations</vt:lpstr>
      <vt:lpstr>Data Origin and Summary</vt:lpstr>
      <vt:lpstr>Data Origin and Summary</vt:lpstr>
      <vt:lpstr>Data Origin and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Directions and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De Vera</dc:creator>
  <cp:lastModifiedBy>Emmanuel De Vera</cp:lastModifiedBy>
  <cp:revision>17</cp:revision>
  <dcterms:created xsi:type="dcterms:W3CDTF">2025-06-08T15:10:28Z</dcterms:created>
  <dcterms:modified xsi:type="dcterms:W3CDTF">2025-06-10T06:57:12Z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0x0101000B3E33B6C08F194FA27BD7D344418446</vt:lpwstr>
  </property>
</Properties>
</file>